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76" r:id="rId3"/>
    <p:sldId id="277" r:id="rId4"/>
    <p:sldId id="260" r:id="rId5"/>
    <p:sldId id="262" r:id="rId6"/>
    <p:sldId id="292" r:id="rId7"/>
    <p:sldId id="284" r:id="rId8"/>
    <p:sldId id="285" r:id="rId9"/>
    <p:sldId id="287" r:id="rId10"/>
    <p:sldId id="289" r:id="rId11"/>
    <p:sldId id="288" r:id="rId12"/>
    <p:sldId id="281" r:id="rId13"/>
    <p:sldId id="266" r:id="rId14"/>
    <p:sldId id="274" r:id="rId15"/>
    <p:sldId id="298" r:id="rId16"/>
    <p:sldId id="290" r:id="rId17"/>
    <p:sldId id="294" r:id="rId18"/>
    <p:sldId id="295" r:id="rId19"/>
    <p:sldId id="299" r:id="rId20"/>
    <p:sldId id="296" r:id="rId21"/>
    <p:sldId id="286" r:id="rId22"/>
    <p:sldId id="297"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32C22A-B1A8-3148-BB34-4F6E3D69F1AA}">
          <p14:sldIdLst>
            <p14:sldId id="256"/>
            <p14:sldId id="276"/>
            <p14:sldId id="277"/>
            <p14:sldId id="260"/>
            <p14:sldId id="262"/>
            <p14:sldId id="292"/>
            <p14:sldId id="284"/>
            <p14:sldId id="285"/>
            <p14:sldId id="287"/>
            <p14:sldId id="289"/>
            <p14:sldId id="288"/>
            <p14:sldId id="281"/>
            <p14:sldId id="266"/>
            <p14:sldId id="274"/>
            <p14:sldId id="298"/>
            <p14:sldId id="290"/>
            <p14:sldId id="294"/>
            <p14:sldId id="295"/>
            <p14:sldId id="299"/>
            <p14:sldId id="296"/>
            <p14:sldId id="286"/>
            <p14:sldId id="297"/>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74"/>
    <p:restoredTop sz="81058"/>
  </p:normalViewPr>
  <p:slideViewPr>
    <p:cSldViewPr snapToGrid="0" snapToObjects="1">
      <p:cViewPr varScale="1">
        <p:scale>
          <a:sx n="124" d="100"/>
          <a:sy n="124" d="100"/>
        </p:scale>
        <p:origin x="376" y="176"/>
      </p:cViewPr>
      <p:guideLst/>
    </p:cSldViewPr>
  </p:slideViewPr>
  <p:outlineViewPr>
    <p:cViewPr>
      <p:scale>
        <a:sx n="33" d="100"/>
        <a:sy n="33" d="100"/>
      </p:scale>
      <p:origin x="0" y="-160"/>
    </p:cViewPr>
  </p:outlineViewPr>
  <p:notesTextViewPr>
    <p:cViewPr>
      <p:scale>
        <a:sx n="1" d="1"/>
        <a:sy n="1" d="1"/>
      </p:scale>
      <p:origin x="0" y="0"/>
    </p:cViewPr>
  </p:notesTextViewPr>
  <p:sorterViewPr>
    <p:cViewPr>
      <p:scale>
        <a:sx n="136" d="100"/>
        <a:sy n="13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27032-5181-D948-B1B2-459F641A623B}" type="datetimeFigureOut">
              <a:rPr lang="en-US" smtClean="0"/>
              <a:t>3/14/22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A3B87-AE89-7646-82B0-D267B9D394EA}" type="slidenum">
              <a:rPr lang="en-US" smtClean="0"/>
              <a:t>‹#›</a:t>
            </a:fld>
            <a:endParaRPr lang="en-US"/>
          </a:p>
        </p:txBody>
      </p:sp>
    </p:spTree>
    <p:extLst>
      <p:ext uri="{BB962C8B-B14F-4D97-AF65-F5344CB8AC3E}">
        <p14:creationId xmlns:p14="http://schemas.microsoft.com/office/powerpoint/2010/main" val="2103354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volcano.oregonstate.edu/tambora-0"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scied.ucar.edu/shortcontent/mount-tambora-and-year-without-summer" TargetMode="External"/><Relationship Id="rId4" Type="http://schemas.openxmlformats.org/officeDocument/2006/relationships/hyperlink" Target="https://www.sciencedaily.com/terms/caldera.ht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volcano.si.edu/gvp_currenteruptions.cf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ature.com/articles/d41586-019-00752-3#ref-CR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a:t>
            </a:fld>
            <a:endParaRPr lang="en-US"/>
          </a:p>
        </p:txBody>
      </p:sp>
    </p:spTree>
    <p:extLst>
      <p:ext uri="{BB962C8B-B14F-4D97-AF65-F5344CB8AC3E}">
        <p14:creationId xmlns:p14="http://schemas.microsoft.com/office/powerpoint/2010/main" val="3724786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present, about 800 million people live within 100 km of an active volcano - a distance well within reach of potentially lethal volcanic hazards. Of these, about 200 million are in Indonesia</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14</a:t>
            </a:fld>
            <a:endParaRPr lang="en-US"/>
          </a:p>
        </p:txBody>
      </p:sp>
    </p:spTree>
    <p:extLst>
      <p:ext uri="{BB962C8B-B14F-4D97-AF65-F5344CB8AC3E}">
        <p14:creationId xmlns:p14="http://schemas.microsoft.com/office/powerpoint/2010/main" val="1279845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Majority are 3 and lower as previously seen – we can see some of the larger ones – look at Indonesia especially. Tambora</a:t>
            </a:r>
          </a:p>
        </p:txBody>
      </p:sp>
      <p:sp>
        <p:nvSpPr>
          <p:cNvPr id="4" name="Slide Number Placeholder 3"/>
          <p:cNvSpPr>
            <a:spLocks noGrp="1"/>
          </p:cNvSpPr>
          <p:nvPr>
            <p:ph type="sldNum" sz="quarter" idx="5"/>
          </p:nvPr>
        </p:nvSpPr>
        <p:spPr/>
        <p:txBody>
          <a:bodyPr/>
          <a:lstStyle/>
          <a:p>
            <a:fld id="{BD7A3B87-AE89-7646-82B0-D267B9D394EA}" type="slidenum">
              <a:rPr lang="en-US" smtClean="0"/>
              <a:t>15</a:t>
            </a:fld>
            <a:endParaRPr lang="en-US"/>
          </a:p>
        </p:txBody>
      </p:sp>
    </p:spTree>
    <p:extLst>
      <p:ext uri="{BB962C8B-B14F-4D97-AF65-F5344CB8AC3E}">
        <p14:creationId xmlns:p14="http://schemas.microsoft.com/office/powerpoint/2010/main" val="1233131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majority of Indonesia's volcano are located on a 3,000 km long chain called the </a:t>
            </a:r>
            <a:r>
              <a:rPr lang="en-GB" sz="1200" b="0" i="0" kern="1200" dirty="0" err="1">
                <a:solidFill>
                  <a:schemeClr val="tx1"/>
                </a:solidFill>
                <a:effectLst/>
                <a:latin typeface="+mn-lt"/>
                <a:ea typeface="+mn-ea"/>
                <a:cs typeface="+mn-cs"/>
              </a:rPr>
              <a:t>Sunda</a:t>
            </a:r>
            <a:r>
              <a:rPr lang="en-GB" sz="1200" b="0" i="0" kern="1200" dirty="0">
                <a:solidFill>
                  <a:schemeClr val="tx1"/>
                </a:solidFill>
                <a:effectLst/>
                <a:latin typeface="+mn-lt"/>
                <a:ea typeface="+mn-ea"/>
                <a:cs typeface="+mn-cs"/>
              </a:rPr>
              <a:t> Arc. Here, the subduction of the Indian Ocean crust underneath the Asian Plate produced most of these volcanoes.</a:t>
            </a:r>
          </a:p>
          <a:p>
            <a:r>
              <a:rPr lang="en-GB" sz="1200" b="0" i="0" kern="1200" dirty="0">
                <a:solidFill>
                  <a:schemeClr val="tx1"/>
                </a:solidFill>
                <a:effectLst/>
                <a:latin typeface="+mn-lt"/>
                <a:ea typeface="+mn-ea"/>
                <a:cs typeface="+mn-cs"/>
              </a:rPr>
              <a:t>Indonesia has 147 volcanoes and 76 of them are active volcanoes</a:t>
            </a: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16</a:t>
            </a:fld>
            <a:endParaRPr lang="en-US"/>
          </a:p>
        </p:txBody>
      </p:sp>
    </p:spTree>
    <p:extLst>
      <p:ext uri="{BB962C8B-B14F-4D97-AF65-F5344CB8AC3E}">
        <p14:creationId xmlns:p14="http://schemas.microsoft.com/office/powerpoint/2010/main" val="1325883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deadliest eruption in recorded history was the </a:t>
            </a:r>
            <a:r>
              <a:rPr lang="en-GB" sz="1200" b="0" i="0" u="none" strike="noStrike" kern="1200" dirty="0">
                <a:solidFill>
                  <a:schemeClr val="tx1"/>
                </a:solidFill>
                <a:effectLst/>
                <a:latin typeface="+mn-lt"/>
                <a:ea typeface="+mn-ea"/>
                <a:cs typeface="+mn-cs"/>
                <a:hlinkClick r:id="rId3"/>
              </a:rPr>
              <a:t>1815 explosion of Mount Tabora</a:t>
            </a:r>
            <a:r>
              <a:rPr lang="en-GB" sz="1200" b="0" i="0" kern="1200" dirty="0">
                <a:solidFill>
                  <a:schemeClr val="tx1"/>
                </a:solidFill>
                <a:effectLst/>
                <a:latin typeface="+mn-lt"/>
                <a:ea typeface="+mn-ea"/>
                <a:cs typeface="+mn-cs"/>
              </a:rPr>
              <a:t> in Indonesia. The blast was one of the most powerful ever documented and created a </a:t>
            </a:r>
            <a:r>
              <a:rPr lang="en-GB" sz="1200" b="0" i="0" u="none" strike="noStrike" kern="1200" dirty="0">
                <a:solidFill>
                  <a:schemeClr val="tx1"/>
                </a:solidFill>
                <a:effectLst/>
                <a:latin typeface="+mn-lt"/>
                <a:ea typeface="+mn-ea"/>
                <a:cs typeface="+mn-cs"/>
                <a:hlinkClick r:id="rId4"/>
              </a:rPr>
              <a:t>caldera</a:t>
            </a:r>
            <a:r>
              <a:rPr lang="en-GB" sz="1200" b="0" i="0" kern="1200" dirty="0">
                <a:solidFill>
                  <a:schemeClr val="tx1"/>
                </a:solidFill>
                <a:effectLst/>
                <a:latin typeface="+mn-lt"/>
                <a:ea typeface="+mn-ea"/>
                <a:cs typeface="+mn-cs"/>
              </a:rPr>
              <a:t>—essentially a crater—4 miles across and more than 3,600 feet deep. A superheated plume of hot ash and gas shot 28 miles into the sky, producing numerous pyroclastic flows when it collapsed.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eruption and its immediate dangers killed around 10,000 people. But that wasn't its only impact. The volcanic ash and gas injected into the atmosphere obscured the sun and increased the reflectivity of Earth, cooling its surface and causing what's known as the year without a summer. Starvation and disease during this time killed some 82,000 more people, and the gloomy conditions are often credited as the inspiration for gothic horror tales, such as </a:t>
            </a:r>
            <a:r>
              <a:rPr lang="en-GB" sz="1200" b="0" i="0" u="none" strike="noStrike" kern="1200" dirty="0">
                <a:solidFill>
                  <a:schemeClr val="tx1"/>
                </a:solidFill>
                <a:effectLst/>
                <a:latin typeface="+mn-lt"/>
                <a:ea typeface="+mn-ea"/>
                <a:cs typeface="+mn-cs"/>
                <a:hlinkClick r:id="rId5"/>
              </a:rPr>
              <a:t>Mary Shelley's </a:t>
            </a:r>
            <a:r>
              <a:rPr lang="en-GB" sz="1200" b="0" i="1" u="none" strike="noStrike" kern="1200" dirty="0">
                <a:solidFill>
                  <a:schemeClr val="tx1"/>
                </a:solidFill>
                <a:effectLst/>
                <a:latin typeface="+mn-lt"/>
                <a:ea typeface="+mn-ea"/>
                <a:cs typeface="+mn-cs"/>
                <a:hlinkClick r:id="rId5"/>
              </a:rPr>
              <a:t>Frankenstein</a:t>
            </a:r>
            <a:r>
              <a:rPr lang="en-GB"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17</a:t>
            </a:fld>
            <a:endParaRPr lang="en-US"/>
          </a:p>
        </p:txBody>
      </p:sp>
    </p:spTree>
    <p:extLst>
      <p:ext uri="{BB962C8B-B14F-4D97-AF65-F5344CB8AC3E}">
        <p14:creationId xmlns:p14="http://schemas.microsoft.com/office/powerpoint/2010/main" val="448743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These bleak circumstances hit hardest in and around the Alpine regions of France, Germany, Austria, and Switzerland.</a:t>
            </a:r>
            <a:endParaRPr lang="en-US" dirty="0"/>
          </a:p>
          <a:p>
            <a:endParaRPr lang="en-US" dirty="0"/>
          </a:p>
          <a:p>
            <a:r>
              <a:rPr lang="en-US" dirty="0"/>
              <a:t>Mary Shelley: “It proved a wet, ungenial summer… and incessant rain often confined us for days to the house”</a:t>
            </a:r>
          </a:p>
          <a:p>
            <a:endParaRPr lang="en-US" dirty="0"/>
          </a:p>
          <a:p>
            <a:r>
              <a:rPr lang="en-GB" sz="1200" b="0" i="0" kern="1200" dirty="0">
                <a:solidFill>
                  <a:schemeClr val="tx1"/>
                </a:solidFill>
                <a:effectLst/>
                <a:latin typeface="+mn-lt"/>
                <a:ea typeface="+mn-ea"/>
                <a:cs typeface="+mn-cs"/>
              </a:rPr>
              <a:t>Geneva had been struck by flooding and famine, and soup kitchens were opened for the poor. There is evidence of the appalling weather in the group’s writings of the time. Mary observed that “the thunder storms that visit us are grander and more terrific than I have ever seen before.” </a:t>
            </a:r>
            <a:r>
              <a:rPr lang="en-GB" sz="1200" b="0" i="0" kern="1200" dirty="0" err="1">
                <a:solidFill>
                  <a:schemeClr val="tx1"/>
                </a:solidFill>
                <a:effectLst/>
                <a:latin typeface="+mn-lt"/>
                <a:ea typeface="+mn-ea"/>
                <a:cs typeface="+mn-cs"/>
              </a:rPr>
              <a:t>Favored</a:t>
            </a:r>
            <a:r>
              <a:rPr lang="en-GB" sz="1200" b="0" i="0" kern="1200" dirty="0">
                <a:solidFill>
                  <a:schemeClr val="tx1"/>
                </a:solidFill>
                <a:effectLst/>
                <a:latin typeface="+mn-lt"/>
                <a:ea typeface="+mn-ea"/>
                <a:cs typeface="+mn-cs"/>
              </a:rPr>
              <a:t> mountain roads remained impassable, and their evening pastime of rowing on Lake Geneva was often impossible because of strong gales and heavy rains. The perpetual heaviness of what should have been summer skies inspired Byron’s miserable lyric “Darkness,” in which the sun is permanently extinguished, and mankind dies:</a:t>
            </a:r>
          </a:p>
          <a:p>
            <a:r>
              <a:rPr lang="en-GB" dirty="0">
                <a:effectLst/>
              </a:rPr>
              <a:t>All earth was but one thought—and that was death,</a:t>
            </a:r>
            <a:br>
              <a:rPr lang="en-GB" dirty="0">
                <a:effectLst/>
              </a:rPr>
            </a:br>
            <a:r>
              <a:rPr lang="en-GB" dirty="0">
                <a:effectLst/>
              </a:rPr>
              <a:t>Immediate and inglorious; and the pang</a:t>
            </a:r>
            <a:br>
              <a:rPr lang="en-GB" dirty="0">
                <a:effectLst/>
              </a:rPr>
            </a:br>
            <a:r>
              <a:rPr lang="en-GB" dirty="0">
                <a:effectLst/>
              </a:rPr>
              <a:t>Of famine fed upon all entrails—men</a:t>
            </a:r>
            <a:br>
              <a:rPr lang="en-GB" dirty="0">
                <a:effectLst/>
              </a:rPr>
            </a:br>
            <a:r>
              <a:rPr lang="en-GB" dirty="0">
                <a:effectLst/>
              </a:rPr>
              <a:t>Died, and their bones were tombless as their flesh;</a:t>
            </a:r>
          </a:p>
          <a:p>
            <a:r>
              <a:rPr lang="en-GB" dirty="0">
                <a:effectLst/>
              </a:rPr>
              <a:t>The meagre by the meagre were devoured</a:t>
            </a:r>
          </a:p>
          <a:p>
            <a:br>
              <a:rPr lang="en-GB" dirty="0"/>
            </a:b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18</a:t>
            </a:fld>
            <a:endParaRPr lang="en-US"/>
          </a:p>
        </p:txBody>
      </p:sp>
    </p:spTree>
    <p:extLst>
      <p:ext uri="{BB962C8B-B14F-4D97-AF65-F5344CB8AC3E}">
        <p14:creationId xmlns:p14="http://schemas.microsoft.com/office/powerpoint/2010/main" val="3338082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a:t>
            </a:r>
            <a:r>
              <a:rPr lang="en-US" b="1" dirty="0"/>
              <a:t>48 volcanoes were in continuing eruption status</a:t>
            </a:r>
            <a:r>
              <a:rPr lang="en-US" dirty="0"/>
              <a:t> as of 27 January 2022. An eruption marked as "continuing" does not always mean persistent daily activity, but indicates at least intermittent eruptive events without a break of 3 months or more. Detailed statistics are not kept on daily activity, but </a:t>
            </a:r>
            <a:r>
              <a:rPr lang="en-US" b="1" dirty="0"/>
              <a:t>generally there are around 20 volcanoes actively erupting on any particular day</a:t>
            </a:r>
            <a:r>
              <a:rPr lang="en-US" dirty="0"/>
              <a:t>; this is a subset of the normal 40-50 with continuing eruptions. Source: </a:t>
            </a:r>
            <a:r>
              <a:rPr lang="en-US" dirty="0">
                <a:hlinkClick r:id="rId3"/>
              </a:rPr>
              <a:t>https://volcano.si.edu/gvp_currenteruptions.cfm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Volcanologists can predict eruptions</a:t>
            </a:r>
            <a:r>
              <a:rPr lang="en-GB" dirty="0"/>
              <a:t>—if they have a thorough understanding of a volcano's eruptive history, if they can install the proper instrumentation on a volcano well in advance of an eruption, and if they can continuously monitor and adequately interpret data coming from that equipment.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www.nature.com</a:t>
            </a:r>
            <a:r>
              <a:rPr lang="en-US" dirty="0"/>
              <a:t>/articles/d41586-019-00752-3</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20</a:t>
            </a:fld>
            <a:endParaRPr lang="en-US"/>
          </a:p>
        </p:txBody>
      </p:sp>
    </p:spTree>
    <p:extLst>
      <p:ext uri="{BB962C8B-B14F-4D97-AF65-F5344CB8AC3E}">
        <p14:creationId xmlns:p14="http://schemas.microsoft.com/office/powerpoint/2010/main" val="300789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Other scientists, such as Matt Pritchard, a volcanologist at Cornell University in Ithaca, New York, are trying to develop algorithms that can spot changes in volcanoes using other types of satellite data, such as surface temperature or ash and gas emissions</a:t>
            </a:r>
            <a:r>
              <a:rPr lang="en-GB" sz="1200" b="0" i="0" kern="1200" baseline="30000" dirty="0">
                <a:solidFill>
                  <a:schemeClr val="tx1"/>
                </a:solidFill>
                <a:effectLst/>
                <a:latin typeface="+mn-lt"/>
                <a:ea typeface="+mn-ea"/>
                <a:cs typeface="+mn-cs"/>
                <a:hlinkClick r:id="rId3"/>
              </a:rPr>
              <a:t>4</a:t>
            </a:r>
            <a:r>
              <a:rPr lang="en-GB" sz="1200" b="0" i="0" kern="1200" dirty="0">
                <a:solidFill>
                  <a:schemeClr val="tx1"/>
                </a:solidFill>
                <a:effectLst/>
                <a:latin typeface="+mn-lt"/>
                <a:ea typeface="+mn-ea"/>
                <a:cs typeface="+mn-cs"/>
              </a:rPr>
              <a:t>. Working with Biggs and others, Pritchard hopes to use machine-learning techniques to sift through 17 years of data from NASA’s Terra and Aqua satellites, which measure heat coming off erupting volcanoes on Earth.</a:t>
            </a:r>
          </a:p>
          <a:p>
            <a:r>
              <a:rPr lang="en-GB" sz="1200" b="0" i="0" kern="1200" dirty="0">
                <a:solidFill>
                  <a:schemeClr val="tx1"/>
                </a:solidFill>
                <a:effectLst/>
                <a:latin typeface="+mn-lt"/>
                <a:ea typeface="+mn-ea"/>
                <a:cs typeface="+mn-cs"/>
              </a:rPr>
              <a:t>But he and his colleagues are just getting started with their algorithms, which have a long way to go. For now, at least, undergraduate students are much better than the machines at picking out eruptions.</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21</a:t>
            </a:fld>
            <a:endParaRPr lang="en-US"/>
          </a:p>
        </p:txBody>
      </p:sp>
    </p:spTree>
    <p:extLst>
      <p:ext uri="{BB962C8B-B14F-4D97-AF65-F5344CB8AC3E}">
        <p14:creationId xmlns:p14="http://schemas.microsoft.com/office/powerpoint/2010/main" val="280397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3</a:t>
            </a:fld>
            <a:endParaRPr lang="en-US"/>
          </a:p>
        </p:txBody>
      </p:sp>
    </p:spTree>
    <p:extLst>
      <p:ext uri="{BB962C8B-B14F-4D97-AF65-F5344CB8AC3E}">
        <p14:creationId xmlns:p14="http://schemas.microsoft.com/office/powerpoint/2010/main" val="1970618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One: Where are volcanic eruptions likely to occur? Start by looking at the geographic location and also the elevation</a:t>
            </a:r>
          </a:p>
        </p:txBody>
      </p:sp>
      <p:sp>
        <p:nvSpPr>
          <p:cNvPr id="4" name="Slide Number Placeholder 3"/>
          <p:cNvSpPr>
            <a:spLocks noGrp="1"/>
          </p:cNvSpPr>
          <p:nvPr>
            <p:ph type="sldNum" sz="quarter" idx="5"/>
          </p:nvPr>
        </p:nvSpPr>
        <p:spPr/>
        <p:txBody>
          <a:bodyPr/>
          <a:lstStyle/>
          <a:p>
            <a:fld id="{BD7A3B87-AE89-7646-82B0-D267B9D394EA}" type="slidenum">
              <a:rPr lang="en-US" smtClean="0"/>
              <a:t>5</a:t>
            </a:fld>
            <a:endParaRPr lang="en-US"/>
          </a:p>
        </p:txBody>
      </p:sp>
    </p:spTree>
    <p:extLst>
      <p:ext uri="{BB962C8B-B14F-4D97-AF65-F5344CB8AC3E}">
        <p14:creationId xmlns:p14="http://schemas.microsoft.com/office/powerpoint/2010/main" val="249250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6</a:t>
            </a:fld>
            <a:endParaRPr lang="en-US"/>
          </a:p>
        </p:txBody>
      </p:sp>
    </p:spTree>
    <p:extLst>
      <p:ext uri="{BB962C8B-B14F-4D97-AF65-F5344CB8AC3E}">
        <p14:creationId xmlns:p14="http://schemas.microsoft.com/office/powerpoint/2010/main" val="3804426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75% of the volcanoes are situated along the Ring of Fire</a:t>
            </a:r>
          </a:p>
        </p:txBody>
      </p:sp>
      <p:sp>
        <p:nvSpPr>
          <p:cNvPr id="4" name="Slide Number Placeholder 3"/>
          <p:cNvSpPr>
            <a:spLocks noGrp="1"/>
          </p:cNvSpPr>
          <p:nvPr>
            <p:ph type="sldNum" sz="quarter" idx="5"/>
          </p:nvPr>
        </p:nvSpPr>
        <p:spPr/>
        <p:txBody>
          <a:bodyPr/>
          <a:lstStyle/>
          <a:p>
            <a:fld id="{BD7A3B87-AE89-7646-82B0-D267B9D394EA}" type="slidenum">
              <a:rPr lang="en-US" smtClean="0"/>
              <a:t>7</a:t>
            </a:fld>
            <a:endParaRPr lang="en-US"/>
          </a:p>
        </p:txBody>
      </p:sp>
    </p:spTree>
    <p:extLst>
      <p:ext uri="{BB962C8B-B14F-4D97-AF65-F5344CB8AC3E}">
        <p14:creationId xmlns:p14="http://schemas.microsoft.com/office/powerpoint/2010/main" val="2653366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VEI</a:t>
            </a:r>
            <a:r>
              <a:rPr lang="en-GB" dirty="0"/>
              <a:t> </a:t>
            </a:r>
            <a:r>
              <a:rPr lang="en-GB" sz="1200" b="0" i="0" u="none" strike="noStrike" kern="1200" dirty="0">
                <a:solidFill>
                  <a:schemeClr val="tx1"/>
                </a:solidFill>
                <a:effectLst/>
                <a:latin typeface="+mn-lt"/>
                <a:ea typeface="+mn-ea"/>
                <a:cs typeface="+mn-cs"/>
              </a:rPr>
              <a:t>count</a:t>
            </a:r>
            <a:r>
              <a:rPr lang="en-GB" dirty="0"/>
              <a:t> </a:t>
            </a:r>
          </a:p>
          <a:p>
            <a:r>
              <a:rPr lang="en-GB" sz="1200" b="0" i="0" u="none" strike="noStrike" kern="1200" dirty="0">
                <a:solidFill>
                  <a:schemeClr val="tx1"/>
                </a:solidFill>
                <a:effectLst/>
                <a:latin typeface="+mn-lt"/>
                <a:ea typeface="+mn-ea"/>
                <a:cs typeface="+mn-cs"/>
              </a:rPr>
              <a:t>0</a:t>
            </a:r>
            <a:r>
              <a:rPr lang="en-GB" dirty="0"/>
              <a:t> </a:t>
            </a:r>
            <a:r>
              <a:rPr lang="en-GB" sz="1200" b="0" i="0" u="none" strike="noStrike" kern="1200" dirty="0">
                <a:solidFill>
                  <a:schemeClr val="tx1"/>
                </a:solidFill>
                <a:effectLst/>
                <a:latin typeface="+mn-lt"/>
                <a:ea typeface="+mn-ea"/>
                <a:cs typeface="+mn-cs"/>
              </a:rPr>
              <a:t>1006</a:t>
            </a:r>
            <a:r>
              <a:rPr lang="en-GB" dirty="0"/>
              <a:t> </a:t>
            </a:r>
            <a:r>
              <a:rPr lang="en-GB" sz="1200" b="0" i="0" u="none" strike="noStrike" kern="1200" dirty="0">
                <a:solidFill>
                  <a:schemeClr val="tx1"/>
                </a:solidFill>
                <a:effectLst/>
                <a:latin typeface="+mn-lt"/>
                <a:ea typeface="+mn-ea"/>
                <a:cs typeface="+mn-cs"/>
              </a:rPr>
              <a:t>12%</a:t>
            </a:r>
            <a:r>
              <a:rPr lang="en-GB" dirty="0"/>
              <a:t> </a:t>
            </a:r>
          </a:p>
          <a:p>
            <a:r>
              <a:rPr lang="en-GB" sz="1200" b="0" i="0" u="none" strike="noStrike" kern="1200" dirty="0">
                <a:solidFill>
                  <a:schemeClr val="tx1"/>
                </a:solidFill>
                <a:effectLst/>
                <a:latin typeface="+mn-lt"/>
                <a:ea typeface="+mn-ea"/>
                <a:cs typeface="+mn-cs"/>
              </a:rPr>
              <a:t>1</a:t>
            </a:r>
            <a:r>
              <a:rPr lang="en-GB" dirty="0"/>
              <a:t> </a:t>
            </a:r>
            <a:r>
              <a:rPr lang="en-GB" sz="1200" b="0" i="0" u="none" strike="noStrike" kern="1200" dirty="0">
                <a:solidFill>
                  <a:schemeClr val="tx1"/>
                </a:solidFill>
                <a:effectLst/>
                <a:latin typeface="+mn-lt"/>
                <a:ea typeface="+mn-ea"/>
                <a:cs typeface="+mn-cs"/>
              </a:rPr>
              <a:t>1390</a:t>
            </a:r>
            <a:r>
              <a:rPr lang="en-GB" dirty="0"/>
              <a:t> </a:t>
            </a:r>
            <a:r>
              <a:rPr lang="en-GB" sz="1200" b="0" i="0" u="none" strike="noStrike" kern="1200" dirty="0">
                <a:solidFill>
                  <a:schemeClr val="tx1"/>
                </a:solidFill>
                <a:effectLst/>
                <a:latin typeface="+mn-lt"/>
                <a:ea typeface="+mn-ea"/>
                <a:cs typeface="+mn-cs"/>
              </a:rPr>
              <a:t>17%</a:t>
            </a:r>
            <a:r>
              <a:rPr lang="en-GB" dirty="0"/>
              <a:t> </a:t>
            </a:r>
          </a:p>
          <a:p>
            <a:r>
              <a:rPr lang="en-GB" sz="1200" b="0" i="0" u="none" strike="noStrike" kern="1200" dirty="0">
                <a:solidFill>
                  <a:schemeClr val="tx1"/>
                </a:solidFill>
                <a:effectLst/>
                <a:latin typeface="+mn-lt"/>
                <a:ea typeface="+mn-ea"/>
                <a:cs typeface="+mn-cs"/>
              </a:rPr>
              <a:t>2</a:t>
            </a:r>
            <a:r>
              <a:rPr lang="en-GB" dirty="0"/>
              <a:t> </a:t>
            </a:r>
            <a:r>
              <a:rPr lang="en-GB" sz="1200" b="0" i="0" u="none" strike="noStrike" kern="1200" dirty="0">
                <a:solidFill>
                  <a:schemeClr val="tx1"/>
                </a:solidFill>
                <a:effectLst/>
                <a:latin typeface="+mn-lt"/>
                <a:ea typeface="+mn-ea"/>
                <a:cs typeface="+mn-cs"/>
              </a:rPr>
              <a:t>4034</a:t>
            </a:r>
            <a:r>
              <a:rPr lang="en-GB" dirty="0"/>
              <a:t> </a:t>
            </a:r>
            <a:r>
              <a:rPr lang="en-GB" sz="1200" b="0" i="0" u="none" strike="noStrike" kern="1200" dirty="0">
                <a:solidFill>
                  <a:schemeClr val="tx1"/>
                </a:solidFill>
                <a:effectLst/>
                <a:latin typeface="+mn-lt"/>
                <a:ea typeface="+mn-ea"/>
                <a:cs typeface="+mn-cs"/>
              </a:rPr>
              <a:t>48%</a:t>
            </a:r>
            <a:r>
              <a:rPr lang="en-GB" dirty="0"/>
              <a:t> </a:t>
            </a:r>
          </a:p>
          <a:p>
            <a:r>
              <a:rPr lang="en-GB" sz="1200" b="0" i="0" u="none" strike="noStrike" kern="1200" dirty="0">
                <a:solidFill>
                  <a:schemeClr val="tx1"/>
                </a:solidFill>
                <a:effectLst/>
                <a:latin typeface="+mn-lt"/>
                <a:ea typeface="+mn-ea"/>
                <a:cs typeface="+mn-cs"/>
              </a:rPr>
              <a:t>3</a:t>
            </a:r>
            <a:r>
              <a:rPr lang="en-GB" dirty="0"/>
              <a:t> </a:t>
            </a:r>
            <a:r>
              <a:rPr lang="en-GB" sz="1200" b="0" i="0" u="none" strike="noStrike" kern="1200" dirty="0">
                <a:solidFill>
                  <a:schemeClr val="tx1"/>
                </a:solidFill>
                <a:effectLst/>
                <a:latin typeface="+mn-lt"/>
                <a:ea typeface="+mn-ea"/>
                <a:cs typeface="+mn-cs"/>
              </a:rPr>
              <a:t>1154</a:t>
            </a:r>
            <a:r>
              <a:rPr lang="en-GB" dirty="0"/>
              <a:t> </a:t>
            </a:r>
            <a:r>
              <a:rPr lang="en-GB" sz="1200" b="0" i="0" u="none" strike="noStrike" kern="1200" dirty="0">
                <a:solidFill>
                  <a:schemeClr val="tx1"/>
                </a:solidFill>
                <a:effectLst/>
                <a:latin typeface="+mn-lt"/>
                <a:ea typeface="+mn-ea"/>
                <a:cs typeface="+mn-cs"/>
              </a:rPr>
              <a:t>14%</a:t>
            </a:r>
            <a:r>
              <a:rPr lang="en-GB" dirty="0"/>
              <a:t> </a:t>
            </a:r>
          </a:p>
          <a:p>
            <a:r>
              <a:rPr lang="en-GB" sz="1200" b="0" i="0" u="none" strike="noStrike" kern="1200" dirty="0">
                <a:solidFill>
                  <a:schemeClr val="tx1"/>
                </a:solidFill>
                <a:effectLst/>
                <a:latin typeface="+mn-lt"/>
                <a:ea typeface="+mn-ea"/>
                <a:cs typeface="+mn-cs"/>
              </a:rPr>
              <a:t>4</a:t>
            </a:r>
            <a:r>
              <a:rPr lang="en-GB" dirty="0"/>
              <a:t> </a:t>
            </a:r>
            <a:r>
              <a:rPr lang="en-GB" sz="1200" b="0" i="0" u="none" strike="noStrike" kern="1200" dirty="0">
                <a:solidFill>
                  <a:schemeClr val="tx1"/>
                </a:solidFill>
                <a:effectLst/>
                <a:latin typeface="+mn-lt"/>
                <a:ea typeface="+mn-ea"/>
                <a:cs typeface="+mn-cs"/>
              </a:rPr>
              <a:t>506</a:t>
            </a:r>
            <a:r>
              <a:rPr lang="en-GB" dirty="0"/>
              <a:t> </a:t>
            </a:r>
            <a:r>
              <a:rPr lang="en-GB" sz="1200" b="0" i="0" u="none" strike="noStrike" kern="1200" dirty="0">
                <a:solidFill>
                  <a:schemeClr val="tx1"/>
                </a:solidFill>
                <a:effectLst/>
                <a:latin typeface="+mn-lt"/>
                <a:ea typeface="+mn-ea"/>
                <a:cs typeface="+mn-cs"/>
              </a:rPr>
              <a:t>6%</a:t>
            </a:r>
            <a:r>
              <a:rPr lang="en-GB" dirty="0"/>
              <a:t> </a:t>
            </a:r>
          </a:p>
          <a:p>
            <a:r>
              <a:rPr lang="en-GB" sz="1200" b="0" i="0" u="none" strike="noStrike" kern="1200" dirty="0">
                <a:solidFill>
                  <a:schemeClr val="tx1"/>
                </a:solidFill>
                <a:effectLst/>
                <a:latin typeface="+mn-lt"/>
                <a:ea typeface="+mn-ea"/>
                <a:cs typeface="+mn-cs"/>
              </a:rPr>
              <a:t>5</a:t>
            </a:r>
            <a:r>
              <a:rPr lang="en-GB" dirty="0"/>
              <a:t> </a:t>
            </a:r>
            <a:r>
              <a:rPr lang="en-GB" sz="1200" b="0" i="0" u="none" strike="noStrike" kern="1200" dirty="0">
                <a:solidFill>
                  <a:schemeClr val="tx1"/>
                </a:solidFill>
                <a:effectLst/>
                <a:latin typeface="+mn-lt"/>
                <a:ea typeface="+mn-ea"/>
                <a:cs typeface="+mn-cs"/>
              </a:rPr>
              <a:t>178</a:t>
            </a:r>
            <a:r>
              <a:rPr lang="en-GB" dirty="0"/>
              <a:t> </a:t>
            </a:r>
            <a:r>
              <a:rPr lang="en-GB" sz="1200" b="0" i="0" u="none" strike="noStrike" kern="1200" dirty="0">
                <a:solidFill>
                  <a:schemeClr val="tx1"/>
                </a:solidFill>
                <a:effectLst/>
                <a:latin typeface="+mn-lt"/>
                <a:ea typeface="+mn-ea"/>
                <a:cs typeface="+mn-cs"/>
              </a:rPr>
              <a:t>2%</a:t>
            </a:r>
            <a:r>
              <a:rPr lang="en-GB" dirty="0"/>
              <a:t> </a:t>
            </a:r>
          </a:p>
          <a:p>
            <a:r>
              <a:rPr lang="en-GB" sz="1200" b="0" i="0" u="none" strike="noStrike" kern="1200" dirty="0">
                <a:solidFill>
                  <a:schemeClr val="tx1"/>
                </a:solidFill>
                <a:effectLst/>
                <a:latin typeface="+mn-lt"/>
                <a:ea typeface="+mn-ea"/>
                <a:cs typeface="+mn-cs"/>
              </a:rPr>
              <a:t>6</a:t>
            </a:r>
            <a:r>
              <a:rPr lang="en-GB" dirty="0"/>
              <a:t> </a:t>
            </a:r>
            <a:r>
              <a:rPr lang="en-GB" sz="1200" b="0" i="0" u="none" strike="noStrike" kern="1200" dirty="0">
                <a:solidFill>
                  <a:schemeClr val="tx1"/>
                </a:solidFill>
                <a:effectLst/>
                <a:latin typeface="+mn-lt"/>
                <a:ea typeface="+mn-ea"/>
                <a:cs typeface="+mn-cs"/>
              </a:rPr>
              <a:t>52</a:t>
            </a:r>
            <a:r>
              <a:rPr lang="en-GB" dirty="0"/>
              <a:t> </a:t>
            </a:r>
            <a:r>
              <a:rPr lang="en-GB" sz="1200" b="0" i="0" u="none" strike="noStrike" kern="1200" dirty="0">
                <a:solidFill>
                  <a:schemeClr val="tx1"/>
                </a:solidFill>
                <a:effectLst/>
                <a:latin typeface="+mn-lt"/>
                <a:ea typeface="+mn-ea"/>
                <a:cs typeface="+mn-cs"/>
              </a:rPr>
              <a:t>1%</a:t>
            </a:r>
            <a:r>
              <a:rPr lang="en-GB" dirty="0"/>
              <a:t> </a:t>
            </a:r>
          </a:p>
          <a:p>
            <a:r>
              <a:rPr lang="en-GB" sz="1200" b="0" i="0" u="none" strike="noStrike" kern="1200" dirty="0">
                <a:solidFill>
                  <a:schemeClr val="tx1"/>
                </a:solidFill>
                <a:effectLst/>
                <a:latin typeface="+mn-lt"/>
                <a:ea typeface="+mn-ea"/>
                <a:cs typeface="+mn-cs"/>
              </a:rPr>
              <a:t>7</a:t>
            </a:r>
            <a:r>
              <a:rPr lang="en-GB" dirty="0"/>
              <a:t> </a:t>
            </a:r>
            <a:r>
              <a:rPr lang="en-GB" sz="1200" b="0" i="0" u="none" strike="noStrike" kern="1200" dirty="0">
                <a:solidFill>
                  <a:schemeClr val="tx1"/>
                </a:solidFill>
                <a:effectLst/>
                <a:latin typeface="+mn-lt"/>
                <a:ea typeface="+mn-ea"/>
                <a:cs typeface="+mn-cs"/>
              </a:rPr>
              <a:t>8</a:t>
            </a:r>
            <a:r>
              <a:rPr lang="en-GB" dirty="0"/>
              <a:t> </a:t>
            </a:r>
            <a:r>
              <a:rPr lang="en-GB" sz="1200" b="0" i="0" u="none" strike="noStrike" kern="1200" dirty="0">
                <a:solidFill>
                  <a:schemeClr val="tx1"/>
                </a:solidFill>
                <a:effectLst/>
                <a:latin typeface="+mn-lt"/>
                <a:ea typeface="+mn-ea"/>
                <a:cs typeface="+mn-cs"/>
              </a:rPr>
              <a:t>0%</a:t>
            </a:r>
            <a:r>
              <a:rPr lang="en-GB" dirty="0"/>
              <a:t> </a:t>
            </a:r>
          </a:p>
          <a:p>
            <a:r>
              <a:rPr lang="en-GB" sz="1200" b="0" i="0" u="none" strike="noStrike" kern="1200" dirty="0">
                <a:solidFill>
                  <a:schemeClr val="tx1"/>
                </a:solidFill>
                <a:effectLst/>
                <a:latin typeface="+mn-lt"/>
                <a:ea typeface="+mn-ea"/>
                <a:cs typeface="+mn-cs"/>
              </a:rPr>
              <a:t>8328</a:t>
            </a:r>
            <a:r>
              <a:rPr lang="en-GB" dirty="0"/>
              <a:t> </a:t>
            </a: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8</a:t>
            </a:fld>
            <a:endParaRPr lang="en-US"/>
          </a:p>
        </p:txBody>
      </p:sp>
    </p:spTree>
    <p:extLst>
      <p:ext uri="{BB962C8B-B14F-4D97-AF65-F5344CB8AC3E}">
        <p14:creationId xmlns:p14="http://schemas.microsoft.com/office/powerpoint/2010/main" val="54549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48% are stratovolcanoes</a:t>
            </a:r>
          </a:p>
          <a:p>
            <a:r>
              <a:rPr lang="en-US" dirty="0"/>
              <a:t>12% are shield volcanoes</a:t>
            </a:r>
          </a:p>
          <a:p>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9</a:t>
            </a:fld>
            <a:endParaRPr lang="en-US"/>
          </a:p>
        </p:txBody>
      </p:sp>
    </p:spTree>
    <p:extLst>
      <p:ext uri="{BB962C8B-B14F-4D97-AF65-F5344CB8AC3E}">
        <p14:creationId xmlns:p14="http://schemas.microsoft.com/office/powerpoint/2010/main" val="68012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volcanoes erupt rarely (from what we know)</a:t>
            </a:r>
          </a:p>
          <a:p>
            <a:r>
              <a:rPr lang="en-US" dirty="0"/>
              <a:t>- 27% have only erupted once </a:t>
            </a:r>
          </a:p>
          <a:p>
            <a:r>
              <a:rPr lang="en-US" dirty="0"/>
              <a:t>- 72% 10 or fewer eruptions</a:t>
            </a:r>
          </a:p>
          <a:p>
            <a:r>
              <a:rPr lang="en-US" dirty="0"/>
              <a:t>- 83% 20 or fewer</a:t>
            </a:r>
          </a:p>
          <a:p>
            <a:r>
              <a:rPr lang="en-US" dirty="0"/>
              <a:t>- 95% 50 or fewer</a:t>
            </a:r>
          </a:p>
          <a:p>
            <a:endParaRPr lang="en-US" dirty="0"/>
          </a:p>
          <a:p>
            <a:r>
              <a:rPr lang="en-US" dirty="0"/>
              <a:t>But there are some volcanoes that we know erupt a lot.</a:t>
            </a:r>
          </a:p>
          <a:p>
            <a:r>
              <a:rPr lang="en-US" dirty="0"/>
              <a:t>8 of the volcanoes have known to have erupted at least 100 times.</a:t>
            </a:r>
          </a:p>
        </p:txBody>
      </p:sp>
      <p:sp>
        <p:nvSpPr>
          <p:cNvPr id="4" name="Slide Number Placeholder 3"/>
          <p:cNvSpPr>
            <a:spLocks noGrp="1"/>
          </p:cNvSpPr>
          <p:nvPr>
            <p:ph type="sldNum" sz="quarter" idx="5"/>
          </p:nvPr>
        </p:nvSpPr>
        <p:spPr/>
        <p:txBody>
          <a:bodyPr/>
          <a:lstStyle/>
          <a:p>
            <a:fld id="{BD7A3B87-AE89-7646-82B0-D267B9D394EA}" type="slidenum">
              <a:rPr lang="en-US" smtClean="0"/>
              <a:t>10</a:t>
            </a:fld>
            <a:endParaRPr lang="en-US"/>
          </a:p>
        </p:txBody>
      </p:sp>
    </p:spTree>
    <p:extLst>
      <p:ext uri="{BB962C8B-B14F-4D97-AF65-F5344CB8AC3E}">
        <p14:creationId xmlns:p14="http://schemas.microsoft.com/office/powerpoint/2010/main" val="4202211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One – Note the large count in 1815 – approximately 100,000 people killed</a:t>
            </a:r>
          </a:p>
          <a:p>
            <a:r>
              <a:rPr lang="en-US" dirty="0"/>
              <a:t>Graph Two – Three large counts are apparent</a:t>
            </a:r>
          </a:p>
          <a:p>
            <a:pPr marL="171450" indent="-171450">
              <a:buFont typeface="Arial" panose="020B0604020202020204" pitchFamily="34" charset="0"/>
              <a:buChar char="•"/>
            </a:pPr>
            <a:r>
              <a:rPr lang="en-US" dirty="0"/>
              <a:t>1883 Krakatoa in Indonesia, 36,000 killed</a:t>
            </a:r>
          </a:p>
          <a:p>
            <a:pPr marL="171450" indent="-171450">
              <a:buFont typeface="Arial" panose="020B0604020202020204" pitchFamily="34" charset="0"/>
              <a:buChar char="•"/>
            </a:pPr>
            <a:r>
              <a:rPr lang="en-US" dirty="0"/>
              <a:t>1902 </a:t>
            </a:r>
            <a:r>
              <a:rPr lang="en-US" dirty="0" err="1"/>
              <a:t>Pelee</a:t>
            </a:r>
            <a:r>
              <a:rPr lang="en-US" dirty="0"/>
              <a:t> in Martinique, 30,000 killed</a:t>
            </a:r>
          </a:p>
          <a:p>
            <a:pPr marL="171450" indent="-171450">
              <a:buFont typeface="Arial" panose="020B0604020202020204" pitchFamily="34" charset="0"/>
              <a:buChar char="•"/>
            </a:pPr>
            <a:r>
              <a:rPr lang="en-US" dirty="0"/>
              <a:t>1985 </a:t>
            </a:r>
            <a:r>
              <a:rPr lang="en-US" dirty="0" err="1"/>
              <a:t>Nevado</a:t>
            </a:r>
            <a:r>
              <a:rPr lang="en-US" dirty="0"/>
              <a:t> del Ruiz in Colombia, 23,000 killed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Note greys are where the datasets didn’t match up – NAs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D7A3B87-AE89-7646-82B0-D267B9D394EA}" type="slidenum">
              <a:rPr lang="en-US" smtClean="0"/>
              <a:t>13</a:t>
            </a:fld>
            <a:endParaRPr lang="en-US"/>
          </a:p>
        </p:txBody>
      </p:sp>
    </p:spTree>
    <p:extLst>
      <p:ext uri="{BB962C8B-B14F-4D97-AF65-F5344CB8AC3E}">
        <p14:creationId xmlns:p14="http://schemas.microsoft.com/office/powerpoint/2010/main" val="39899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3/14/22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3/14/22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turkvolc.com/eruption-siz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761E-B182-3540-94F6-93EAF8254932}"/>
              </a:ext>
            </a:extLst>
          </p:cNvPr>
          <p:cNvSpPr>
            <a:spLocks noGrp="1"/>
          </p:cNvSpPr>
          <p:nvPr>
            <p:ph type="ctrTitle"/>
          </p:nvPr>
        </p:nvSpPr>
        <p:spPr>
          <a:xfrm>
            <a:off x="2593034" y="-666814"/>
            <a:ext cx="9448800" cy="1825096"/>
          </a:xfrm>
        </p:spPr>
        <p:txBody>
          <a:bodyPr/>
          <a:lstStyle/>
          <a:p>
            <a:pPr algn="r"/>
            <a:r>
              <a:rPr lang="en-US" b="1" dirty="0">
                <a:ln>
                  <a:solidFill>
                    <a:schemeClr val="bg2">
                      <a:lumMod val="60000"/>
                      <a:lumOff val="40000"/>
                    </a:schemeClr>
                  </a:solidFill>
                </a:ln>
              </a:rPr>
              <a:t>Volcanoes</a:t>
            </a:r>
          </a:p>
        </p:txBody>
      </p:sp>
      <p:sp>
        <p:nvSpPr>
          <p:cNvPr id="3" name="Subtitle 2">
            <a:extLst>
              <a:ext uri="{FF2B5EF4-FFF2-40B4-BE49-F238E27FC236}">
                <a16:creationId xmlns:a16="http://schemas.microsoft.com/office/drawing/2014/main" id="{079303C3-60C6-CC4D-AD0B-68FC4454DD31}"/>
              </a:ext>
            </a:extLst>
          </p:cNvPr>
          <p:cNvSpPr>
            <a:spLocks noGrp="1"/>
          </p:cNvSpPr>
          <p:nvPr>
            <p:ph type="subTitle" idx="1"/>
          </p:nvPr>
        </p:nvSpPr>
        <p:spPr>
          <a:xfrm>
            <a:off x="6646984" y="1158282"/>
            <a:ext cx="5394849" cy="685800"/>
          </a:xfrm>
        </p:spPr>
        <p:txBody>
          <a:bodyPr/>
          <a:lstStyle/>
          <a:p>
            <a:pPr algn="r"/>
            <a:r>
              <a:rPr lang="en-US" b="1" dirty="0"/>
              <a:t>Guaranteed to blow your mind</a:t>
            </a:r>
          </a:p>
        </p:txBody>
      </p:sp>
      <p:sp>
        <p:nvSpPr>
          <p:cNvPr id="4" name="Subtitle 2">
            <a:extLst>
              <a:ext uri="{FF2B5EF4-FFF2-40B4-BE49-F238E27FC236}">
                <a16:creationId xmlns:a16="http://schemas.microsoft.com/office/drawing/2014/main" id="{88707A52-A386-8D41-BC76-722BFFA8ADA6}"/>
              </a:ext>
            </a:extLst>
          </p:cNvPr>
          <p:cNvSpPr txBox="1">
            <a:spLocks/>
          </p:cNvSpPr>
          <p:nvPr/>
        </p:nvSpPr>
        <p:spPr>
          <a:xfrm>
            <a:off x="222737" y="5298831"/>
            <a:ext cx="6318739" cy="18250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dirty="0"/>
              <a:t>Data Analysis Presentation by Lucy Burns</a:t>
            </a:r>
          </a:p>
          <a:p>
            <a:r>
              <a:rPr lang="en-US" sz="2400" b="1" dirty="0"/>
              <a:t>CodeClan Cohort D12</a:t>
            </a:r>
          </a:p>
          <a:p>
            <a:r>
              <a:rPr lang="en-US" sz="2400" b="1" dirty="0"/>
              <a:t>March 16</a:t>
            </a:r>
            <a:r>
              <a:rPr lang="en-US" sz="2400" b="1" baseline="30000" dirty="0"/>
              <a:t>th</a:t>
            </a:r>
            <a:r>
              <a:rPr lang="en-US" sz="2400" b="1" dirty="0"/>
              <a:t> 2022</a:t>
            </a:r>
          </a:p>
        </p:txBody>
      </p:sp>
    </p:spTree>
    <p:extLst>
      <p:ext uri="{BB962C8B-B14F-4D97-AF65-F5344CB8AC3E}">
        <p14:creationId xmlns:p14="http://schemas.microsoft.com/office/powerpoint/2010/main" val="272180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21C1-6EC6-964F-94B6-B267E07A244D}"/>
              </a:ext>
            </a:extLst>
          </p:cNvPr>
          <p:cNvSpPr>
            <a:spLocks noGrp="1"/>
          </p:cNvSpPr>
          <p:nvPr>
            <p:ph type="title"/>
          </p:nvPr>
        </p:nvSpPr>
        <p:spPr>
          <a:xfrm>
            <a:off x="2685021" y="13215"/>
            <a:ext cx="9474200" cy="1293028"/>
          </a:xfrm>
        </p:spPr>
        <p:txBody>
          <a:bodyPr/>
          <a:lstStyle/>
          <a:p>
            <a:r>
              <a:rPr lang="en-US" b="1" dirty="0">
                <a:ln>
                  <a:solidFill>
                    <a:schemeClr val="bg2">
                      <a:lumMod val="60000"/>
                      <a:lumOff val="40000"/>
                    </a:schemeClr>
                  </a:solidFill>
                </a:ln>
              </a:rPr>
              <a:t>Number of eruptions by volcano</a:t>
            </a:r>
          </a:p>
        </p:txBody>
      </p:sp>
      <p:pic>
        <p:nvPicPr>
          <p:cNvPr id="5" name="Content Placeholder 4" descr="Chart, scatter chart&#10;&#10;Description automatically generated">
            <a:extLst>
              <a:ext uri="{FF2B5EF4-FFF2-40B4-BE49-F238E27FC236}">
                <a16:creationId xmlns:a16="http://schemas.microsoft.com/office/drawing/2014/main" id="{765DFC15-86B9-0849-AAF6-C2BE5A296799}"/>
              </a:ext>
            </a:extLst>
          </p:cNvPr>
          <p:cNvPicPr>
            <a:picLocks noGrp="1" noChangeAspect="1"/>
          </p:cNvPicPr>
          <p:nvPr>
            <p:ph idx="1"/>
          </p:nvPr>
        </p:nvPicPr>
        <p:blipFill>
          <a:blip r:embed="rId3"/>
          <a:stretch>
            <a:fillRect/>
          </a:stretch>
        </p:blipFill>
        <p:spPr>
          <a:xfrm>
            <a:off x="729616" y="1117633"/>
            <a:ext cx="8936898" cy="5513022"/>
          </a:xfrm>
        </p:spPr>
      </p:pic>
      <p:sp>
        <p:nvSpPr>
          <p:cNvPr id="6" name="TextBox 5">
            <a:extLst>
              <a:ext uri="{FF2B5EF4-FFF2-40B4-BE49-F238E27FC236}">
                <a16:creationId xmlns:a16="http://schemas.microsoft.com/office/drawing/2014/main" id="{EC2CD60B-81D3-A748-8575-2A968CBE0490}"/>
              </a:ext>
            </a:extLst>
          </p:cNvPr>
          <p:cNvSpPr txBox="1"/>
          <p:nvPr/>
        </p:nvSpPr>
        <p:spPr>
          <a:xfrm>
            <a:off x="2525486" y="2410662"/>
            <a:ext cx="4572000" cy="369332"/>
          </a:xfrm>
          <a:prstGeom prst="rect">
            <a:avLst/>
          </a:prstGeom>
          <a:noFill/>
        </p:spPr>
        <p:txBody>
          <a:bodyPr wrap="square" rtlCol="0">
            <a:spAutoFit/>
          </a:bodyPr>
          <a:lstStyle/>
          <a:p>
            <a:r>
              <a:rPr lang="en-US" b="1" dirty="0">
                <a:solidFill>
                  <a:schemeClr val="accent1">
                    <a:lumMod val="75000"/>
                  </a:schemeClr>
                </a:solidFill>
              </a:rPr>
              <a:t>72 % have erupted 10 times or fewer</a:t>
            </a:r>
          </a:p>
        </p:txBody>
      </p:sp>
      <p:sp>
        <p:nvSpPr>
          <p:cNvPr id="7" name="TextBox 6">
            <a:extLst>
              <a:ext uri="{FF2B5EF4-FFF2-40B4-BE49-F238E27FC236}">
                <a16:creationId xmlns:a16="http://schemas.microsoft.com/office/drawing/2014/main" id="{AD13A2F6-C999-944E-AA66-27D7C1E28421}"/>
              </a:ext>
            </a:extLst>
          </p:cNvPr>
          <p:cNvSpPr txBox="1"/>
          <p:nvPr/>
        </p:nvSpPr>
        <p:spPr>
          <a:xfrm>
            <a:off x="2068286" y="1596185"/>
            <a:ext cx="3918857" cy="369332"/>
          </a:xfrm>
          <a:prstGeom prst="rect">
            <a:avLst/>
          </a:prstGeom>
          <a:noFill/>
        </p:spPr>
        <p:txBody>
          <a:bodyPr wrap="square" rtlCol="0">
            <a:spAutoFit/>
          </a:bodyPr>
          <a:lstStyle/>
          <a:p>
            <a:r>
              <a:rPr lang="en-US" b="1" dirty="0">
                <a:solidFill>
                  <a:schemeClr val="accent1">
                    <a:lumMod val="75000"/>
                  </a:schemeClr>
                </a:solidFill>
              </a:rPr>
              <a:t>27% have only erupted once </a:t>
            </a:r>
          </a:p>
        </p:txBody>
      </p:sp>
      <p:sp>
        <p:nvSpPr>
          <p:cNvPr id="8" name="TextBox 7">
            <a:extLst>
              <a:ext uri="{FF2B5EF4-FFF2-40B4-BE49-F238E27FC236}">
                <a16:creationId xmlns:a16="http://schemas.microsoft.com/office/drawing/2014/main" id="{95EEED15-99F7-7D43-8A1D-BB305B7ECC79}"/>
              </a:ext>
            </a:extLst>
          </p:cNvPr>
          <p:cNvSpPr txBox="1"/>
          <p:nvPr/>
        </p:nvSpPr>
        <p:spPr>
          <a:xfrm>
            <a:off x="3534229" y="3076371"/>
            <a:ext cx="4572000" cy="369332"/>
          </a:xfrm>
          <a:prstGeom prst="rect">
            <a:avLst/>
          </a:prstGeom>
          <a:noFill/>
        </p:spPr>
        <p:txBody>
          <a:bodyPr wrap="square" rtlCol="0">
            <a:spAutoFit/>
          </a:bodyPr>
          <a:lstStyle/>
          <a:p>
            <a:r>
              <a:rPr lang="en-US" b="1" dirty="0">
                <a:solidFill>
                  <a:schemeClr val="accent1">
                    <a:lumMod val="75000"/>
                  </a:schemeClr>
                </a:solidFill>
              </a:rPr>
              <a:t>96 % have erupted 50 times or fewer</a:t>
            </a:r>
          </a:p>
        </p:txBody>
      </p:sp>
      <p:sp>
        <p:nvSpPr>
          <p:cNvPr id="9" name="TextBox 8">
            <a:extLst>
              <a:ext uri="{FF2B5EF4-FFF2-40B4-BE49-F238E27FC236}">
                <a16:creationId xmlns:a16="http://schemas.microsoft.com/office/drawing/2014/main" id="{533642F9-73DE-7D43-99DD-56283327899D}"/>
              </a:ext>
            </a:extLst>
          </p:cNvPr>
          <p:cNvSpPr txBox="1"/>
          <p:nvPr/>
        </p:nvSpPr>
        <p:spPr>
          <a:xfrm>
            <a:off x="6096000" y="4382159"/>
            <a:ext cx="3294743" cy="646331"/>
          </a:xfrm>
          <a:prstGeom prst="rect">
            <a:avLst/>
          </a:prstGeom>
          <a:noFill/>
        </p:spPr>
        <p:txBody>
          <a:bodyPr wrap="square" rtlCol="0">
            <a:spAutoFit/>
          </a:bodyPr>
          <a:lstStyle/>
          <a:p>
            <a:r>
              <a:rPr lang="en-US" b="1" dirty="0">
                <a:solidFill>
                  <a:schemeClr val="accent1">
                    <a:lumMod val="75000"/>
                  </a:schemeClr>
                </a:solidFill>
              </a:rPr>
              <a:t>But 8 have known to have erupted over 100 times</a:t>
            </a:r>
          </a:p>
        </p:txBody>
      </p:sp>
    </p:spTree>
    <p:extLst>
      <p:ext uri="{BB962C8B-B14F-4D97-AF65-F5344CB8AC3E}">
        <p14:creationId xmlns:p14="http://schemas.microsoft.com/office/powerpoint/2010/main" val="4343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4643-452E-B24F-82AD-22D68314898D}"/>
              </a:ext>
            </a:extLst>
          </p:cNvPr>
          <p:cNvSpPr>
            <a:spLocks noGrp="1"/>
          </p:cNvSpPr>
          <p:nvPr>
            <p:ph type="title"/>
          </p:nvPr>
        </p:nvSpPr>
        <p:spPr>
          <a:xfrm>
            <a:off x="3127829" y="178226"/>
            <a:ext cx="8610600" cy="1295400"/>
          </a:xfrm>
        </p:spPr>
        <p:txBody>
          <a:bodyPr/>
          <a:lstStyle/>
          <a:p>
            <a:r>
              <a:rPr lang="en-US" b="1" dirty="0">
                <a:ln>
                  <a:solidFill>
                    <a:schemeClr val="bg2">
                      <a:lumMod val="60000"/>
                      <a:lumOff val="40000"/>
                    </a:schemeClr>
                  </a:solidFill>
                </a:ln>
              </a:rPr>
              <a:t>Repeat </a:t>
            </a:r>
            <a:r>
              <a:rPr lang="en-US" b="1" dirty="0" err="1">
                <a:ln>
                  <a:solidFill>
                    <a:schemeClr val="bg2">
                      <a:lumMod val="60000"/>
                      <a:lumOff val="40000"/>
                    </a:schemeClr>
                  </a:solidFill>
                </a:ln>
              </a:rPr>
              <a:t>erupters</a:t>
            </a:r>
            <a:endParaRPr lang="en-US" b="1" dirty="0">
              <a:ln>
                <a:solidFill>
                  <a:schemeClr val="bg2">
                    <a:lumMod val="60000"/>
                    <a:lumOff val="40000"/>
                  </a:schemeClr>
                </a:solidFill>
              </a:ln>
            </a:endParaRPr>
          </a:p>
        </p:txBody>
      </p:sp>
      <p:graphicFrame>
        <p:nvGraphicFramePr>
          <p:cNvPr id="8" name="Table 6">
            <a:extLst>
              <a:ext uri="{FF2B5EF4-FFF2-40B4-BE49-F238E27FC236}">
                <a16:creationId xmlns:a16="http://schemas.microsoft.com/office/drawing/2014/main" id="{9FE293E6-B029-B941-B4C1-D5215A6A50BD}"/>
              </a:ext>
            </a:extLst>
          </p:cNvPr>
          <p:cNvGraphicFramePr>
            <a:graphicFrameLocks/>
          </p:cNvGraphicFramePr>
          <p:nvPr>
            <p:extLst>
              <p:ext uri="{D42A27DB-BD31-4B8C-83A1-F6EECF244321}">
                <p14:modId xmlns:p14="http://schemas.microsoft.com/office/powerpoint/2010/main" val="592018828"/>
              </p:ext>
            </p:extLst>
          </p:nvPr>
        </p:nvGraphicFramePr>
        <p:xfrm>
          <a:off x="268413" y="2328926"/>
          <a:ext cx="3724131" cy="3641597"/>
        </p:xfrm>
        <a:graphic>
          <a:graphicData uri="http://schemas.openxmlformats.org/drawingml/2006/table">
            <a:tbl>
              <a:tblPr firstRow="1" bandRow="1">
                <a:tableStyleId>{F5AB1C69-6EDB-4FF4-983F-18BD219EF322}</a:tableStyleId>
              </a:tblPr>
              <a:tblGrid>
                <a:gridCol w="817323">
                  <a:extLst>
                    <a:ext uri="{9D8B030D-6E8A-4147-A177-3AD203B41FA5}">
                      <a16:colId xmlns:a16="http://schemas.microsoft.com/office/drawing/2014/main" val="2374957330"/>
                    </a:ext>
                  </a:extLst>
                </a:gridCol>
                <a:gridCol w="1502719">
                  <a:extLst>
                    <a:ext uri="{9D8B030D-6E8A-4147-A177-3AD203B41FA5}">
                      <a16:colId xmlns:a16="http://schemas.microsoft.com/office/drawing/2014/main" val="3326635652"/>
                    </a:ext>
                  </a:extLst>
                </a:gridCol>
                <a:gridCol w="787791">
                  <a:extLst>
                    <a:ext uri="{9D8B030D-6E8A-4147-A177-3AD203B41FA5}">
                      <a16:colId xmlns:a16="http://schemas.microsoft.com/office/drawing/2014/main" val="730318010"/>
                    </a:ext>
                  </a:extLst>
                </a:gridCol>
                <a:gridCol w="616298">
                  <a:extLst>
                    <a:ext uri="{9D8B030D-6E8A-4147-A177-3AD203B41FA5}">
                      <a16:colId xmlns:a16="http://schemas.microsoft.com/office/drawing/2014/main" val="2910417097"/>
                    </a:ext>
                  </a:extLst>
                </a:gridCol>
              </a:tblGrid>
              <a:tr h="532604">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No. Eruptions</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dirty="0">
                        <a:solidFill>
                          <a:srgbClr val="000000"/>
                        </a:solidFill>
                        <a:effectLst/>
                      </a:endParaRPr>
                    </a:p>
                    <a:p>
                      <a:pPr algn="l" fontAlgn="b"/>
                      <a:r>
                        <a:rPr lang="en-GB" sz="1200" b="1" u="none" strike="noStrike" dirty="0">
                          <a:solidFill>
                            <a:srgbClr val="000000"/>
                          </a:solidFill>
                          <a:effectLst/>
                        </a:rPr>
                        <a:t>Volcano</a:t>
                      </a:r>
                      <a:endParaRPr lang="en-GB" sz="12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Last Eruption</a:t>
                      </a:r>
                      <a:endParaRPr lang="en-GB" sz="12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endParaRPr lang="en-GB" sz="1200" b="1" u="none" strike="noStrike">
                        <a:solidFill>
                          <a:srgbClr val="000000"/>
                        </a:solidFill>
                        <a:effectLst/>
                      </a:endParaRPr>
                    </a:p>
                    <a:p>
                      <a:pPr algn="l" fontAlgn="b"/>
                      <a:r>
                        <a:rPr lang="en-GB" sz="1200" b="1" u="none" strike="noStrike">
                          <a:solidFill>
                            <a:srgbClr val="000000"/>
                          </a:solidFill>
                          <a:effectLst/>
                        </a:rPr>
                        <a:t>Country</a:t>
                      </a:r>
                      <a:endParaRPr lang="en-GB" sz="1200" b="1"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865857573"/>
                  </a:ext>
                </a:extLst>
              </a:tr>
              <a:tr h="385429">
                <a:tc>
                  <a:txBody>
                    <a:bodyPr/>
                    <a:lstStyle/>
                    <a:p>
                      <a:pPr algn="l" fontAlgn="b"/>
                      <a:r>
                        <a:rPr lang="en-GB" sz="1200" b="0" u="none" strike="noStrike" dirty="0">
                          <a:solidFill>
                            <a:srgbClr val="000000"/>
                          </a:solidFill>
                          <a:effectLst/>
                        </a:rPr>
                        <a:t>182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Piton de la Fournaise</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France</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875768660"/>
                  </a:ext>
                </a:extLst>
              </a:tr>
              <a:tr h="385429">
                <a:tc>
                  <a:txBody>
                    <a:bodyPr/>
                    <a:lstStyle/>
                    <a:p>
                      <a:pPr algn="l" fontAlgn="b"/>
                      <a:r>
                        <a:rPr lang="en-GB" sz="1200" b="0" u="none" strike="noStrike" dirty="0">
                          <a:solidFill>
                            <a:srgbClr val="000000"/>
                          </a:solidFill>
                          <a:effectLst/>
                        </a:rPr>
                        <a:t>178</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Asosan</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548881462"/>
                  </a:ext>
                </a:extLst>
              </a:tr>
              <a:tr h="385429">
                <a:tc>
                  <a:txBody>
                    <a:bodyPr/>
                    <a:lstStyle/>
                    <a:p>
                      <a:pPr algn="l" fontAlgn="b"/>
                      <a:r>
                        <a:rPr lang="en-GB" sz="1200" b="0" u="none" strike="noStrike" dirty="0">
                          <a:solidFill>
                            <a:srgbClr val="000000"/>
                          </a:solidFill>
                          <a:effectLst/>
                        </a:rPr>
                        <a:t>171</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Etna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Italy</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494029020"/>
                  </a:ext>
                </a:extLst>
              </a:tr>
              <a:tr h="385429">
                <a:tc>
                  <a:txBody>
                    <a:bodyPr/>
                    <a:lstStyle/>
                    <a:p>
                      <a:pPr algn="l" fontAlgn="b"/>
                      <a:r>
                        <a:rPr lang="en-GB" sz="1200" b="0" u="none" strike="noStrike" dirty="0">
                          <a:solidFill>
                            <a:srgbClr val="000000"/>
                          </a:solidFill>
                          <a:effectLst/>
                        </a:rPr>
                        <a:t>152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err="1">
                          <a:solidFill>
                            <a:srgbClr val="000000"/>
                          </a:solidFill>
                          <a:effectLst/>
                        </a:rPr>
                        <a:t>Villarrica</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Chile</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373044665"/>
                  </a:ext>
                </a:extLst>
              </a:tr>
              <a:tr h="385429">
                <a:tc>
                  <a:txBody>
                    <a:bodyPr/>
                    <a:lstStyle/>
                    <a:p>
                      <a:pPr algn="l" fontAlgn="b"/>
                      <a:r>
                        <a:rPr lang="en-GB" sz="1200" b="0" u="none" strike="noStrike" dirty="0">
                          <a:solidFill>
                            <a:srgbClr val="000000"/>
                          </a:solidFill>
                          <a:effectLst/>
                        </a:rPr>
                        <a:t>127</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Asamayama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2019</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Japan</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061034906"/>
                  </a:ext>
                </a:extLst>
              </a:tr>
              <a:tr h="385429">
                <a:tc>
                  <a:txBody>
                    <a:bodyPr/>
                    <a:lstStyle/>
                    <a:p>
                      <a:pPr algn="l" fontAlgn="b"/>
                      <a:r>
                        <a:rPr lang="en-GB" sz="1200" b="0" u="none" strike="noStrike" dirty="0">
                          <a:solidFill>
                            <a:srgbClr val="000000"/>
                          </a:solidFill>
                          <a:effectLst/>
                        </a:rPr>
                        <a:t>110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Mauna Loa</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1984</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US</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566519022"/>
                  </a:ext>
                </a:extLst>
              </a:tr>
              <a:tr h="385429">
                <a:tc>
                  <a:txBody>
                    <a:bodyPr/>
                    <a:lstStyle/>
                    <a:p>
                      <a:pPr algn="l" fontAlgn="b"/>
                      <a:r>
                        <a:rPr lang="en-GB" sz="1200" b="0" u="none" strike="noStrike" dirty="0">
                          <a:solidFill>
                            <a:srgbClr val="000000"/>
                          </a:solidFill>
                          <a:effectLst/>
                        </a:rPr>
                        <a:t>103</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Klyuchevskoy</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2020</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Russia</a:t>
                      </a:r>
                      <a:endParaRPr lang="en-GB" sz="12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226562925"/>
                  </a:ext>
                </a:extLst>
              </a:tr>
              <a:tr h="385429">
                <a:tc>
                  <a:txBody>
                    <a:bodyPr/>
                    <a:lstStyle/>
                    <a:p>
                      <a:pPr algn="l" fontAlgn="b"/>
                      <a:r>
                        <a:rPr lang="en-GB" sz="1200" b="0" u="none" strike="noStrike" dirty="0">
                          <a:solidFill>
                            <a:srgbClr val="000000"/>
                          </a:solidFill>
                          <a:effectLst/>
                        </a:rPr>
                        <a:t>102</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a:solidFill>
                            <a:srgbClr val="000000"/>
                          </a:solidFill>
                          <a:effectLst/>
                        </a:rPr>
                        <a:t>Sheveluch</a:t>
                      </a:r>
                      <a:endParaRPr lang="en-GB" sz="1200" b="0"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2020</a:t>
                      </a:r>
                      <a:endParaRPr lang="en-GB" sz="1200" b="0"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GB" sz="1200" b="0" u="none" strike="noStrike" dirty="0">
                          <a:solidFill>
                            <a:srgbClr val="000000"/>
                          </a:solidFill>
                          <a:effectLst/>
                        </a:rPr>
                        <a:t>Russia</a:t>
                      </a:r>
                      <a:endParaRPr lang="en-GB" sz="12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4281940282"/>
                  </a:ext>
                </a:extLst>
              </a:tr>
            </a:tbl>
          </a:graphicData>
        </a:graphic>
      </p:graphicFrame>
      <p:pic>
        <p:nvPicPr>
          <p:cNvPr id="9" name="Content Placeholder 4" descr="Map&#10;&#10;Description automatically generated">
            <a:extLst>
              <a:ext uri="{FF2B5EF4-FFF2-40B4-BE49-F238E27FC236}">
                <a16:creationId xmlns:a16="http://schemas.microsoft.com/office/drawing/2014/main" id="{42A8AC47-CB61-1541-AF01-98FC173AE3B5}"/>
              </a:ext>
            </a:extLst>
          </p:cNvPr>
          <p:cNvPicPr>
            <a:picLocks noChangeAspect="1"/>
          </p:cNvPicPr>
          <p:nvPr/>
        </p:nvPicPr>
        <p:blipFill>
          <a:blip r:embed="rId2"/>
          <a:stretch>
            <a:fillRect/>
          </a:stretch>
        </p:blipFill>
        <p:spPr>
          <a:xfrm>
            <a:off x="4303176" y="1473626"/>
            <a:ext cx="7792563" cy="4811907"/>
          </a:xfrm>
          <a:prstGeom prst="rect">
            <a:avLst/>
          </a:prstGeom>
        </p:spPr>
      </p:pic>
    </p:spTree>
    <p:extLst>
      <p:ext uri="{BB962C8B-B14F-4D97-AF65-F5344CB8AC3E}">
        <p14:creationId xmlns:p14="http://schemas.microsoft.com/office/powerpoint/2010/main" val="166226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ln>
                  <a:solidFill>
                    <a:schemeClr val="bg2">
                      <a:lumMod val="60000"/>
                      <a:lumOff val="40000"/>
                    </a:schemeClr>
                  </a:solidFill>
                </a:ln>
              </a:rPr>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65251" y="1432834"/>
            <a:ext cx="5119100" cy="1567609"/>
          </a:xfrm>
        </p:spPr>
        <p:txBody>
          <a:bodyPr wrap="square">
            <a:spAutoFit/>
          </a:bodyPr>
          <a:lstStyle/>
          <a:p>
            <a:r>
              <a:rPr lang="en-GB" sz="2200" b="1" dirty="0">
                <a:ln>
                  <a:solidFill>
                    <a:schemeClr val="bg2">
                      <a:lumMod val="60000"/>
                      <a:lumOff val="40000"/>
                    </a:schemeClr>
                  </a:solidFill>
                </a:ln>
              </a:rPr>
              <a:t>Question One:</a:t>
            </a:r>
          </a:p>
          <a:p>
            <a:endParaRPr lang="en-GB" sz="2200" b="1" dirty="0">
              <a:ln>
                <a:solidFill>
                  <a:schemeClr val="bg2">
                    <a:lumMod val="60000"/>
                    <a:lumOff val="40000"/>
                  </a:schemeClr>
                </a:solidFill>
              </a:ln>
            </a:endParaRPr>
          </a:p>
          <a:p>
            <a:r>
              <a:rPr lang="en-GB" sz="2200" b="1" dirty="0">
                <a:ln>
                  <a:solidFill>
                    <a:schemeClr val="bg2">
                      <a:lumMod val="60000"/>
                      <a:lumOff val="40000"/>
                    </a:schemeClr>
                  </a:solidFill>
                </a:ln>
              </a:rPr>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65251" y="3429000"/>
            <a:ext cx="5119100" cy="3314618"/>
          </a:xfrm>
        </p:spPr>
        <p:txBody>
          <a:bodyPr>
            <a:normAutofit lnSpcReduction="10000"/>
          </a:bodyPr>
          <a:lstStyle/>
          <a:p>
            <a:pPr marL="285750" indent="-285750">
              <a:buFont typeface="Arial" panose="020B0604020202020204" pitchFamily="34" charset="0"/>
              <a:buChar char="•"/>
            </a:pPr>
            <a:r>
              <a:rPr lang="en-US" sz="1800" b="1" dirty="0">
                <a:ln>
                  <a:solidFill>
                    <a:schemeClr val="bg2">
                      <a:lumMod val="60000"/>
                      <a:lumOff val="40000"/>
                    </a:schemeClr>
                  </a:solidFill>
                </a:ln>
              </a:rPr>
              <a:t>Geographic location</a:t>
            </a:r>
          </a:p>
          <a:p>
            <a:pPr marL="285750" indent="-285750">
              <a:buFont typeface="Arial" panose="020B0604020202020204" pitchFamily="34" charset="0"/>
              <a:buChar char="•"/>
            </a:pPr>
            <a:r>
              <a:rPr lang="en-US" sz="1800" b="1" dirty="0">
                <a:ln>
                  <a:solidFill>
                    <a:schemeClr val="bg2">
                      <a:lumMod val="60000"/>
                      <a:lumOff val="40000"/>
                    </a:schemeClr>
                  </a:solidFill>
                </a:ln>
              </a:rPr>
              <a:t>Elevation</a:t>
            </a:r>
          </a:p>
          <a:p>
            <a:endParaRPr lang="en-US" sz="1800" b="1" dirty="0">
              <a:ln>
                <a:solidFill>
                  <a:schemeClr val="bg2">
                    <a:lumMod val="60000"/>
                    <a:lumOff val="40000"/>
                  </a:schemeClr>
                </a:solidFill>
              </a:ln>
            </a:endParaRPr>
          </a:p>
          <a:p>
            <a:r>
              <a:rPr lang="en-US" sz="1800" b="1" dirty="0">
                <a:ln>
                  <a:solidFill>
                    <a:schemeClr val="bg2">
                      <a:lumMod val="60000"/>
                      <a:lumOff val="40000"/>
                    </a:schemeClr>
                  </a:solidFill>
                </a:ln>
              </a:rPr>
              <a:t>Summary:</a:t>
            </a:r>
          </a:p>
          <a:p>
            <a:r>
              <a:rPr lang="en-US" sz="1800" b="1" dirty="0">
                <a:ln>
                  <a:solidFill>
                    <a:schemeClr val="bg2">
                      <a:lumMod val="60000"/>
                      <a:lumOff val="40000"/>
                    </a:schemeClr>
                  </a:solidFill>
                </a:ln>
              </a:rPr>
              <a:t>Volcanoes are located along the tectonic plates </a:t>
            </a:r>
          </a:p>
          <a:p>
            <a:r>
              <a:rPr lang="en-US" sz="1800" b="1" dirty="0">
                <a:ln>
                  <a:solidFill>
                    <a:schemeClr val="bg2">
                      <a:lumMod val="60000"/>
                      <a:lumOff val="40000"/>
                    </a:schemeClr>
                  </a:solidFill>
                </a:ln>
              </a:rPr>
              <a:t>75% are located on the Ring of Fire, circling the Pacific Ocean</a:t>
            </a:r>
          </a:p>
          <a:p>
            <a:r>
              <a:rPr lang="en-GB" sz="1800" b="1" dirty="0">
                <a:ln>
                  <a:solidFill>
                    <a:schemeClr val="bg2">
                      <a:lumMod val="60000"/>
                      <a:lumOff val="40000"/>
                    </a:schemeClr>
                  </a:solidFill>
                </a:ln>
              </a:rPr>
              <a:t>Some volcanoes erupt many, many times but most hardly ever</a:t>
            </a:r>
          </a:p>
          <a:p>
            <a:endParaRPr lang="en-US" sz="1800" b="1" dirty="0">
              <a:ln>
                <a:solidFill>
                  <a:schemeClr val="bg2">
                    <a:lumMod val="60000"/>
                    <a:lumOff val="40000"/>
                  </a:schemeClr>
                </a:solidFill>
              </a:ln>
            </a:endParaRP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5979560" y="3429000"/>
            <a:ext cx="4982966" cy="3314618"/>
          </a:xfrm>
        </p:spPr>
        <p:txBody>
          <a:bodyPr>
            <a:normAutofit/>
          </a:bodyPr>
          <a:lstStyle/>
          <a:p>
            <a:pPr marL="285750" indent="-285750">
              <a:buFont typeface="Arial" panose="020B0604020202020204" pitchFamily="34" charset="0"/>
              <a:buChar char="•"/>
            </a:pPr>
            <a:r>
              <a:rPr lang="en-US" sz="1800" b="1" dirty="0">
                <a:ln>
                  <a:solidFill>
                    <a:schemeClr val="bg2">
                      <a:lumMod val="60000"/>
                      <a:lumOff val="40000"/>
                    </a:schemeClr>
                  </a:solidFill>
                </a:ln>
              </a:rPr>
              <a:t>Nearby population</a:t>
            </a:r>
          </a:p>
          <a:p>
            <a:pPr marL="285750" indent="-285750">
              <a:buFont typeface="Arial" panose="020B0604020202020204" pitchFamily="34" charset="0"/>
              <a:buChar char="•"/>
            </a:pPr>
            <a:r>
              <a:rPr lang="en-US" sz="1800" b="1" dirty="0">
                <a:ln>
                  <a:solidFill>
                    <a:schemeClr val="bg2">
                      <a:lumMod val="60000"/>
                      <a:lumOff val="40000"/>
                    </a:schemeClr>
                  </a:solidFill>
                </a:ln>
              </a:rPr>
              <a:t>Deaths from previous eruptions</a:t>
            </a:r>
          </a:p>
          <a:p>
            <a:pPr marL="285750" indent="-285750">
              <a:buFont typeface="Arial" panose="020B0604020202020204" pitchFamily="34" charset="0"/>
              <a:buChar char="•"/>
            </a:pPr>
            <a:r>
              <a:rPr lang="en-US" sz="1800" b="1" dirty="0">
                <a:ln>
                  <a:solidFill>
                    <a:schemeClr val="bg2">
                      <a:lumMod val="60000"/>
                      <a:lumOff val="40000"/>
                    </a:schemeClr>
                  </a:solidFill>
                </a:ln>
              </a:rPr>
              <a:t>VEI of last volcano eruption</a:t>
            </a:r>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5979560" y="1377658"/>
            <a:ext cx="4982966" cy="1872307"/>
          </a:xfrm>
          <a:prstGeom prst="rect">
            <a:avLst/>
          </a:prstGeom>
        </p:spPr>
        <p:txBody>
          <a:bodyPr vert="horz" wrap="square"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ln>
                  <a:solidFill>
                    <a:schemeClr val="bg2">
                      <a:lumMod val="60000"/>
                      <a:lumOff val="40000"/>
                    </a:schemeClr>
                  </a:solidFill>
                </a:ln>
              </a:rPr>
              <a:t>Question Two:</a:t>
            </a:r>
          </a:p>
          <a:p>
            <a:endParaRPr lang="en-GB" sz="2200" b="1" dirty="0">
              <a:ln>
                <a:solidFill>
                  <a:schemeClr val="bg2">
                    <a:lumMod val="60000"/>
                    <a:lumOff val="40000"/>
                  </a:schemeClr>
                </a:solidFill>
              </a:ln>
            </a:endParaRPr>
          </a:p>
          <a:p>
            <a:r>
              <a:rPr lang="en-GB" sz="2200" b="1" dirty="0">
                <a:ln>
                  <a:solidFill>
                    <a:schemeClr val="bg2">
                      <a:lumMod val="60000"/>
                      <a:lumOff val="40000"/>
                    </a:schemeClr>
                  </a:solidFill>
                </a:ln>
              </a:rPr>
              <a:t>Which volcanoes are likely to cause the most damage if they blow?</a:t>
            </a:r>
          </a:p>
        </p:txBody>
      </p:sp>
    </p:spTree>
    <p:extLst>
      <p:ext uri="{BB962C8B-B14F-4D97-AF65-F5344CB8AC3E}">
        <p14:creationId xmlns:p14="http://schemas.microsoft.com/office/powerpoint/2010/main" val="32557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Chart, scatter chart&#10;&#10;Description automatically generated">
            <a:extLst>
              <a:ext uri="{FF2B5EF4-FFF2-40B4-BE49-F238E27FC236}">
                <a16:creationId xmlns:a16="http://schemas.microsoft.com/office/drawing/2014/main" id="{66CE9F5F-A0BA-F044-B367-29A97D132716}"/>
              </a:ext>
            </a:extLst>
          </p:cNvPr>
          <p:cNvPicPr>
            <a:picLocks noGrp="1" noChangeAspect="1"/>
          </p:cNvPicPr>
          <p:nvPr>
            <p:ph sz="half" idx="2"/>
          </p:nvPr>
        </p:nvPicPr>
        <p:blipFill>
          <a:blip r:embed="rId3"/>
          <a:stretch>
            <a:fillRect/>
          </a:stretch>
        </p:blipFill>
        <p:spPr>
          <a:xfrm>
            <a:off x="129122" y="2835991"/>
            <a:ext cx="5853250" cy="3619185"/>
          </a:xfrm>
        </p:spPr>
      </p:pic>
      <p:sp>
        <p:nvSpPr>
          <p:cNvPr id="2" name="Title 1">
            <a:extLst>
              <a:ext uri="{FF2B5EF4-FFF2-40B4-BE49-F238E27FC236}">
                <a16:creationId xmlns:a16="http://schemas.microsoft.com/office/drawing/2014/main" id="{FFC47AB4-60C6-5D44-B589-C588E0221344}"/>
              </a:ext>
            </a:extLst>
          </p:cNvPr>
          <p:cNvSpPr>
            <a:spLocks noGrp="1"/>
          </p:cNvSpPr>
          <p:nvPr>
            <p:ph type="title"/>
          </p:nvPr>
        </p:nvSpPr>
        <p:spPr>
          <a:xfrm>
            <a:off x="3454404" y="72345"/>
            <a:ext cx="8610600" cy="1295400"/>
          </a:xfrm>
        </p:spPr>
        <p:txBody>
          <a:bodyPr/>
          <a:lstStyle/>
          <a:p>
            <a:r>
              <a:rPr lang="en-US" b="1" dirty="0">
                <a:ln>
                  <a:solidFill>
                    <a:schemeClr val="bg2">
                      <a:lumMod val="60000"/>
                      <a:lumOff val="40000"/>
                    </a:schemeClr>
                  </a:solidFill>
                </a:ln>
              </a:rPr>
              <a:t>Deaths caused by volcanoes</a:t>
            </a:r>
          </a:p>
        </p:txBody>
      </p:sp>
      <p:sp>
        <p:nvSpPr>
          <p:cNvPr id="3" name="Text Placeholder 2">
            <a:extLst>
              <a:ext uri="{FF2B5EF4-FFF2-40B4-BE49-F238E27FC236}">
                <a16:creationId xmlns:a16="http://schemas.microsoft.com/office/drawing/2014/main" id="{C2699925-6C8D-1D4E-A772-73C59F873368}"/>
              </a:ext>
            </a:extLst>
          </p:cNvPr>
          <p:cNvSpPr>
            <a:spLocks noGrp="1"/>
          </p:cNvSpPr>
          <p:nvPr>
            <p:ph type="body" idx="1"/>
          </p:nvPr>
        </p:nvSpPr>
        <p:spPr>
          <a:xfrm>
            <a:off x="129122" y="1498371"/>
            <a:ext cx="5079991" cy="823912"/>
          </a:xfrm>
        </p:spPr>
        <p:txBody>
          <a:bodyPr/>
          <a:lstStyle/>
          <a:p>
            <a:r>
              <a:rPr lang="en-US" b="1" dirty="0">
                <a:ln>
                  <a:solidFill>
                    <a:schemeClr val="bg2">
                      <a:lumMod val="60000"/>
                      <a:lumOff val="40000"/>
                    </a:schemeClr>
                  </a:solidFill>
                </a:ln>
              </a:rPr>
              <a:t>All known deaths</a:t>
            </a:r>
          </a:p>
        </p:txBody>
      </p:sp>
      <p:sp>
        <p:nvSpPr>
          <p:cNvPr id="5" name="Text Placeholder 4">
            <a:extLst>
              <a:ext uri="{FF2B5EF4-FFF2-40B4-BE49-F238E27FC236}">
                <a16:creationId xmlns:a16="http://schemas.microsoft.com/office/drawing/2014/main" id="{638128A2-E380-894D-85F9-FD2EDE8E8F85}"/>
              </a:ext>
            </a:extLst>
          </p:cNvPr>
          <p:cNvSpPr>
            <a:spLocks noGrp="1"/>
          </p:cNvSpPr>
          <p:nvPr>
            <p:ph type="body" sz="quarter" idx="3"/>
          </p:nvPr>
        </p:nvSpPr>
        <p:spPr>
          <a:xfrm>
            <a:off x="6326713" y="1498371"/>
            <a:ext cx="5105400" cy="823912"/>
          </a:xfrm>
        </p:spPr>
        <p:txBody>
          <a:bodyPr/>
          <a:lstStyle/>
          <a:p>
            <a:r>
              <a:rPr lang="en-US" b="1" dirty="0">
                <a:ln>
                  <a:solidFill>
                    <a:schemeClr val="bg2">
                      <a:lumMod val="60000"/>
                      <a:lumOff val="40000"/>
                    </a:schemeClr>
                  </a:solidFill>
                </a:ln>
              </a:rPr>
              <a:t>After 1820</a:t>
            </a:r>
          </a:p>
        </p:txBody>
      </p:sp>
      <p:grpSp>
        <p:nvGrpSpPr>
          <p:cNvPr id="33" name="Group 32">
            <a:extLst>
              <a:ext uri="{FF2B5EF4-FFF2-40B4-BE49-F238E27FC236}">
                <a16:creationId xmlns:a16="http://schemas.microsoft.com/office/drawing/2014/main" id="{4FCE1FE8-8002-3F4C-BF5D-699E06B823FD}"/>
              </a:ext>
            </a:extLst>
          </p:cNvPr>
          <p:cNvGrpSpPr/>
          <p:nvPr/>
        </p:nvGrpSpPr>
        <p:grpSpPr>
          <a:xfrm>
            <a:off x="1289538" y="3291503"/>
            <a:ext cx="3716216" cy="1083995"/>
            <a:chOff x="1289538" y="3291503"/>
            <a:chExt cx="3716216" cy="1083995"/>
          </a:xfrm>
        </p:grpSpPr>
        <p:sp>
          <p:nvSpPr>
            <p:cNvPr id="28" name="Oval 27">
              <a:extLst>
                <a:ext uri="{FF2B5EF4-FFF2-40B4-BE49-F238E27FC236}">
                  <a16:creationId xmlns:a16="http://schemas.microsoft.com/office/drawing/2014/main" id="{C2ACF483-3AE0-CE4D-953C-C5C6BC98B84D}"/>
                </a:ext>
              </a:extLst>
            </p:cNvPr>
            <p:cNvSpPr/>
            <p:nvPr/>
          </p:nvSpPr>
          <p:spPr>
            <a:xfrm>
              <a:off x="4654062" y="3291503"/>
              <a:ext cx="351692" cy="34533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0000"/>
                </a:highlight>
              </a:endParaRPr>
            </a:p>
          </p:txBody>
        </p:sp>
        <p:sp>
          <p:nvSpPr>
            <p:cNvPr id="29" name="TextBox 28">
              <a:extLst>
                <a:ext uri="{FF2B5EF4-FFF2-40B4-BE49-F238E27FC236}">
                  <a16:creationId xmlns:a16="http://schemas.microsoft.com/office/drawing/2014/main" id="{7F41F558-7A7C-FF43-867E-58A939C5B5F9}"/>
                </a:ext>
              </a:extLst>
            </p:cNvPr>
            <p:cNvSpPr txBox="1"/>
            <p:nvPr/>
          </p:nvSpPr>
          <p:spPr>
            <a:xfrm>
              <a:off x="1289538" y="3636834"/>
              <a:ext cx="2649416" cy="738664"/>
            </a:xfrm>
            <a:prstGeom prst="rect">
              <a:avLst/>
            </a:prstGeom>
            <a:noFill/>
            <a:ln w="19050">
              <a:solidFill>
                <a:srgbClr val="C00000"/>
              </a:solidFill>
            </a:ln>
          </p:spPr>
          <p:txBody>
            <a:bodyPr wrap="square" rtlCol="0">
              <a:spAutoFit/>
            </a:bodyPr>
            <a:lstStyle/>
            <a:p>
              <a:r>
                <a:rPr lang="en-US" sz="1400" b="1" dirty="0">
                  <a:solidFill>
                    <a:schemeClr val="accent1">
                      <a:lumMod val="75000"/>
                    </a:schemeClr>
                  </a:solidFill>
                </a:rPr>
                <a:t>Note this one:</a:t>
              </a:r>
            </a:p>
            <a:p>
              <a:r>
                <a:rPr lang="en-US" sz="1400" b="1" dirty="0">
                  <a:solidFill>
                    <a:schemeClr val="accent1">
                      <a:lumMod val="75000"/>
                    </a:schemeClr>
                  </a:solidFill>
                </a:rPr>
                <a:t>1815 – approximately 100,000 deaths, VEI of 7</a:t>
              </a:r>
            </a:p>
          </p:txBody>
        </p:sp>
        <p:cxnSp>
          <p:nvCxnSpPr>
            <p:cNvPr id="31" name="Straight Arrow Connector 30">
              <a:extLst>
                <a:ext uri="{FF2B5EF4-FFF2-40B4-BE49-F238E27FC236}">
                  <a16:creationId xmlns:a16="http://schemas.microsoft.com/office/drawing/2014/main" id="{91AAFFA0-D8D2-EB48-85F6-6D0168CF6F45}"/>
                </a:ext>
              </a:extLst>
            </p:cNvPr>
            <p:cNvCxnSpPr>
              <a:cxnSpLocks/>
              <a:stCxn id="29" idx="3"/>
              <a:endCxn id="28" idx="3"/>
            </p:cNvCxnSpPr>
            <p:nvPr/>
          </p:nvCxnSpPr>
          <p:spPr>
            <a:xfrm flipV="1">
              <a:off x="3938954" y="3586261"/>
              <a:ext cx="766612" cy="419905"/>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Content Placeholder 11" descr="Chart, scatter chart&#10;&#10;Description automatically generated">
            <a:extLst>
              <a:ext uri="{FF2B5EF4-FFF2-40B4-BE49-F238E27FC236}">
                <a16:creationId xmlns:a16="http://schemas.microsoft.com/office/drawing/2014/main" id="{1EC08B65-3B67-5C4E-89AB-AFAF983B4161}"/>
              </a:ext>
            </a:extLst>
          </p:cNvPr>
          <p:cNvPicPr>
            <a:picLocks noGrp="1" noChangeAspect="1"/>
          </p:cNvPicPr>
          <p:nvPr>
            <p:ph sz="quarter" idx="4"/>
          </p:nvPr>
        </p:nvPicPr>
        <p:blipFill>
          <a:blip r:embed="rId4"/>
          <a:stretch>
            <a:fillRect/>
          </a:stretch>
        </p:blipFill>
        <p:spPr>
          <a:xfrm>
            <a:off x="6209628" y="2835990"/>
            <a:ext cx="5853250" cy="3619185"/>
          </a:xfrm>
        </p:spPr>
      </p:pic>
    </p:spTree>
    <p:extLst>
      <p:ext uri="{BB962C8B-B14F-4D97-AF65-F5344CB8AC3E}">
        <p14:creationId xmlns:p14="http://schemas.microsoft.com/office/powerpoint/2010/main" val="251617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C5D5-C944-B14D-9ACB-03AD75AB049E}"/>
              </a:ext>
            </a:extLst>
          </p:cNvPr>
          <p:cNvSpPr>
            <a:spLocks noGrp="1"/>
          </p:cNvSpPr>
          <p:nvPr>
            <p:ph type="title"/>
          </p:nvPr>
        </p:nvSpPr>
        <p:spPr>
          <a:xfrm>
            <a:off x="3319805" y="212992"/>
            <a:ext cx="8610600" cy="1293028"/>
          </a:xfrm>
        </p:spPr>
        <p:txBody>
          <a:bodyPr/>
          <a:lstStyle/>
          <a:p>
            <a:r>
              <a:rPr lang="en-US" b="1" dirty="0">
                <a:ln>
                  <a:solidFill>
                    <a:schemeClr val="bg2">
                      <a:lumMod val="60000"/>
                      <a:lumOff val="40000"/>
                    </a:schemeClr>
                  </a:solidFill>
                </a:ln>
              </a:rPr>
              <a:t>Population</a:t>
            </a:r>
          </a:p>
        </p:txBody>
      </p:sp>
      <p:graphicFrame>
        <p:nvGraphicFramePr>
          <p:cNvPr id="8" name="Table 4">
            <a:extLst>
              <a:ext uri="{FF2B5EF4-FFF2-40B4-BE49-F238E27FC236}">
                <a16:creationId xmlns:a16="http://schemas.microsoft.com/office/drawing/2014/main" id="{C0ED879F-154E-BB4E-9ADF-9DBB8D461FC2}"/>
              </a:ext>
            </a:extLst>
          </p:cNvPr>
          <p:cNvGraphicFramePr>
            <a:graphicFrameLocks noGrp="1"/>
          </p:cNvGraphicFramePr>
          <p:nvPr>
            <p:ph sz="half" idx="1"/>
            <p:extLst>
              <p:ext uri="{D42A27DB-BD31-4B8C-83A1-F6EECF244321}">
                <p14:modId xmlns:p14="http://schemas.microsoft.com/office/powerpoint/2010/main" val="2685880804"/>
              </p:ext>
            </p:extLst>
          </p:nvPr>
        </p:nvGraphicFramePr>
        <p:xfrm>
          <a:off x="148473" y="2819502"/>
          <a:ext cx="4800600" cy="3290453"/>
        </p:xfrm>
        <a:graphic>
          <a:graphicData uri="http://schemas.openxmlformats.org/drawingml/2006/table">
            <a:tbl>
              <a:tblPr firstRow="1" bandRow="1">
                <a:tableStyleId>{F5AB1C69-6EDB-4FF4-983F-18BD219EF322}</a:tableStyleId>
              </a:tblPr>
              <a:tblGrid>
                <a:gridCol w="2156067">
                  <a:extLst>
                    <a:ext uri="{9D8B030D-6E8A-4147-A177-3AD203B41FA5}">
                      <a16:colId xmlns:a16="http://schemas.microsoft.com/office/drawing/2014/main" val="3879784680"/>
                    </a:ext>
                  </a:extLst>
                </a:gridCol>
                <a:gridCol w="1208670">
                  <a:extLst>
                    <a:ext uri="{9D8B030D-6E8A-4147-A177-3AD203B41FA5}">
                      <a16:colId xmlns:a16="http://schemas.microsoft.com/office/drawing/2014/main" val="211500502"/>
                    </a:ext>
                  </a:extLst>
                </a:gridCol>
                <a:gridCol w="1435863">
                  <a:extLst>
                    <a:ext uri="{9D8B030D-6E8A-4147-A177-3AD203B41FA5}">
                      <a16:colId xmlns:a16="http://schemas.microsoft.com/office/drawing/2014/main" val="820024267"/>
                    </a:ext>
                  </a:extLst>
                </a:gridCol>
              </a:tblGrid>
              <a:tr h="473723">
                <a:tc>
                  <a:txBody>
                    <a:bodyPr/>
                    <a:lstStyle/>
                    <a:p>
                      <a:pPr algn="l"/>
                      <a:r>
                        <a:rPr lang="en-GB" sz="1200" dirty="0">
                          <a:effectLst/>
                        </a:rPr>
                        <a:t>Volcano Name</a:t>
                      </a:r>
                    </a:p>
                  </a:txBody>
                  <a:tcPr marL="75395" marR="75395" marT="37697" marB="37697" anchor="ctr"/>
                </a:tc>
                <a:tc>
                  <a:txBody>
                    <a:bodyPr/>
                    <a:lstStyle/>
                    <a:p>
                      <a:pPr algn="l"/>
                      <a:r>
                        <a:rPr lang="en-GB" sz="1200" dirty="0">
                          <a:effectLst/>
                        </a:rPr>
                        <a:t>Country</a:t>
                      </a:r>
                    </a:p>
                  </a:txBody>
                  <a:tcPr marL="75395" marR="75395" marT="37697" marB="37697" anchor="ctr"/>
                </a:tc>
                <a:tc>
                  <a:txBody>
                    <a:bodyPr/>
                    <a:lstStyle/>
                    <a:p>
                      <a:pPr algn="ctr"/>
                      <a:r>
                        <a:rPr lang="en-GB" sz="1200">
                          <a:effectLst/>
                        </a:rPr>
                        <a:t>Population </a:t>
                      </a:r>
                      <a:br>
                        <a:rPr lang="en-GB" sz="1200">
                          <a:effectLst/>
                        </a:rPr>
                      </a:br>
                      <a:r>
                        <a:rPr lang="en-GB" sz="1200">
                          <a:effectLst/>
                        </a:rPr>
                        <a:t>within 10km</a:t>
                      </a:r>
                    </a:p>
                  </a:txBody>
                  <a:tcPr marL="75395" marR="75395" marT="37697" marB="37697" anchor="ctr"/>
                </a:tc>
                <a:extLst>
                  <a:ext uri="{0D108BD9-81ED-4DB2-BD59-A6C34878D82A}">
                    <a16:rowId xmlns:a16="http://schemas.microsoft.com/office/drawing/2014/main" val="3154508373"/>
                  </a:ext>
                </a:extLst>
              </a:tr>
              <a:tr h="281673">
                <a:tc>
                  <a:txBody>
                    <a:bodyPr/>
                    <a:lstStyle/>
                    <a:p>
                      <a:r>
                        <a:rPr lang="en-GB" sz="1200" err="1"/>
                        <a:t>Michoacan</a:t>
                      </a:r>
                      <a:r>
                        <a:rPr lang="en-GB" sz="1200"/>
                        <a:t>-Guanajuato</a:t>
                      </a:r>
                    </a:p>
                  </a:txBody>
                  <a:tcPr marL="75395" marR="75395" marT="37697" marB="37697" anchor="ctr"/>
                </a:tc>
                <a:tc>
                  <a:txBody>
                    <a:bodyPr/>
                    <a:lstStyle/>
                    <a:p>
                      <a:r>
                        <a:rPr lang="en-GB" sz="1200"/>
                        <a:t>Mexico</a:t>
                      </a:r>
                    </a:p>
                  </a:txBody>
                  <a:tcPr marL="75395" marR="75395" marT="37697" marB="37697" anchor="ctr"/>
                </a:tc>
                <a:tc>
                  <a:txBody>
                    <a:bodyPr/>
                    <a:lstStyle/>
                    <a:p>
                      <a:pPr algn="ctr"/>
                      <a:r>
                        <a:rPr lang="en-GB" sz="1200" dirty="0">
                          <a:effectLst/>
                        </a:rPr>
                        <a:t>5783287</a:t>
                      </a:r>
                    </a:p>
                  </a:txBody>
                  <a:tcPr marL="75395" marR="75395" marT="37697" marB="37697" anchor="ctr"/>
                </a:tc>
                <a:extLst>
                  <a:ext uri="{0D108BD9-81ED-4DB2-BD59-A6C34878D82A}">
                    <a16:rowId xmlns:a16="http://schemas.microsoft.com/office/drawing/2014/main" val="4261406079"/>
                  </a:ext>
                </a:extLst>
              </a:tr>
              <a:tr h="281673">
                <a:tc>
                  <a:txBody>
                    <a:bodyPr/>
                    <a:lstStyle/>
                    <a:p>
                      <a:r>
                        <a:rPr lang="en-GB" sz="1200"/>
                        <a:t>Tatun Volcanic Group</a:t>
                      </a:r>
                    </a:p>
                  </a:txBody>
                  <a:tcPr marL="75395" marR="75395" marT="37697" marB="37697" anchor="ctr"/>
                </a:tc>
                <a:tc>
                  <a:txBody>
                    <a:bodyPr/>
                    <a:lstStyle/>
                    <a:p>
                      <a:r>
                        <a:rPr lang="en-GB" sz="1200"/>
                        <a:t>Taiwan</a:t>
                      </a:r>
                    </a:p>
                  </a:txBody>
                  <a:tcPr marL="75395" marR="75395" marT="37697" marB="37697" anchor="ctr"/>
                </a:tc>
                <a:tc>
                  <a:txBody>
                    <a:bodyPr/>
                    <a:lstStyle/>
                    <a:p>
                      <a:pPr algn="ctr"/>
                      <a:r>
                        <a:rPr lang="en-GB" sz="1200">
                          <a:effectLst/>
                        </a:rPr>
                        <a:t>5084149</a:t>
                      </a:r>
                    </a:p>
                  </a:txBody>
                  <a:tcPr marL="75395" marR="75395" marT="37697" marB="37697" anchor="ctr"/>
                </a:tc>
                <a:extLst>
                  <a:ext uri="{0D108BD9-81ED-4DB2-BD59-A6C34878D82A}">
                    <a16:rowId xmlns:a16="http://schemas.microsoft.com/office/drawing/2014/main" val="1524101391"/>
                  </a:ext>
                </a:extLst>
              </a:tr>
              <a:tr h="281673">
                <a:tc>
                  <a:txBody>
                    <a:bodyPr/>
                    <a:lstStyle/>
                    <a:p>
                      <a:r>
                        <a:rPr lang="en-GB" sz="1200"/>
                        <a:t>Campi Flegrei</a:t>
                      </a:r>
                    </a:p>
                  </a:txBody>
                  <a:tcPr marL="75395" marR="75395" marT="37697" marB="37697" anchor="ctr"/>
                </a:tc>
                <a:tc>
                  <a:txBody>
                    <a:bodyPr/>
                    <a:lstStyle/>
                    <a:p>
                      <a:r>
                        <a:rPr lang="en-GB" sz="1200"/>
                        <a:t>Italy</a:t>
                      </a:r>
                    </a:p>
                  </a:txBody>
                  <a:tcPr marL="75395" marR="75395" marT="37697" marB="37697" anchor="ctr"/>
                </a:tc>
                <a:tc>
                  <a:txBody>
                    <a:bodyPr/>
                    <a:lstStyle/>
                    <a:p>
                      <a:pPr algn="ctr"/>
                      <a:r>
                        <a:rPr lang="en-GB" sz="1200">
                          <a:effectLst/>
                        </a:rPr>
                        <a:t>2234109</a:t>
                      </a:r>
                    </a:p>
                  </a:txBody>
                  <a:tcPr marL="75395" marR="75395" marT="37697" marB="37697" anchor="ctr"/>
                </a:tc>
                <a:extLst>
                  <a:ext uri="{0D108BD9-81ED-4DB2-BD59-A6C34878D82A}">
                    <a16:rowId xmlns:a16="http://schemas.microsoft.com/office/drawing/2014/main" val="3774875444"/>
                  </a:ext>
                </a:extLst>
              </a:tr>
              <a:tr h="281673">
                <a:tc>
                  <a:txBody>
                    <a:bodyPr/>
                    <a:lstStyle/>
                    <a:p>
                      <a:r>
                        <a:rPr lang="en-GB" sz="1200" dirty="0" err="1"/>
                        <a:t>Ilopango</a:t>
                      </a:r>
                      <a:endParaRPr lang="en-GB" sz="1200" dirty="0"/>
                    </a:p>
                  </a:txBody>
                  <a:tcPr marL="75395" marR="75395" marT="37697" marB="37697" anchor="ctr"/>
                </a:tc>
                <a:tc>
                  <a:txBody>
                    <a:bodyPr/>
                    <a:lstStyle/>
                    <a:p>
                      <a:r>
                        <a:rPr lang="en-GB" sz="1200"/>
                        <a:t>El Salvador</a:t>
                      </a:r>
                    </a:p>
                  </a:txBody>
                  <a:tcPr marL="75395" marR="75395" marT="37697" marB="37697" anchor="ctr"/>
                </a:tc>
                <a:tc>
                  <a:txBody>
                    <a:bodyPr/>
                    <a:lstStyle/>
                    <a:p>
                      <a:pPr algn="ctr"/>
                      <a:r>
                        <a:rPr lang="en-GB" sz="1200">
                          <a:effectLst/>
                        </a:rPr>
                        <a:t>2049583</a:t>
                      </a:r>
                    </a:p>
                  </a:txBody>
                  <a:tcPr marL="75395" marR="75395" marT="37697" marB="37697" anchor="ctr"/>
                </a:tc>
                <a:extLst>
                  <a:ext uri="{0D108BD9-81ED-4DB2-BD59-A6C34878D82A}">
                    <a16:rowId xmlns:a16="http://schemas.microsoft.com/office/drawing/2014/main" val="1368363742"/>
                  </a:ext>
                </a:extLst>
              </a:tr>
              <a:tr h="281673">
                <a:tc>
                  <a:txBody>
                    <a:bodyPr/>
                    <a:lstStyle/>
                    <a:p>
                      <a:r>
                        <a:rPr lang="en-GB" sz="1200" dirty="0"/>
                        <a:t>Hainan Volcanic Field</a:t>
                      </a:r>
                    </a:p>
                  </a:txBody>
                  <a:tcPr marL="75395" marR="75395" marT="37697" marB="37697" anchor="ctr"/>
                </a:tc>
                <a:tc>
                  <a:txBody>
                    <a:bodyPr/>
                    <a:lstStyle/>
                    <a:p>
                      <a:r>
                        <a:rPr lang="en-GB" sz="1200"/>
                        <a:t>China</a:t>
                      </a:r>
                    </a:p>
                  </a:txBody>
                  <a:tcPr marL="75395" marR="75395" marT="37697" marB="37697" anchor="ctr"/>
                </a:tc>
                <a:tc>
                  <a:txBody>
                    <a:bodyPr/>
                    <a:lstStyle/>
                    <a:p>
                      <a:pPr algn="ctr"/>
                      <a:r>
                        <a:rPr lang="en-GB" sz="1200">
                          <a:effectLst/>
                        </a:rPr>
                        <a:t>1731229</a:t>
                      </a:r>
                    </a:p>
                  </a:txBody>
                  <a:tcPr marL="75395" marR="75395" marT="37697" marB="37697" anchor="ctr"/>
                </a:tc>
                <a:extLst>
                  <a:ext uri="{0D108BD9-81ED-4DB2-BD59-A6C34878D82A}">
                    <a16:rowId xmlns:a16="http://schemas.microsoft.com/office/drawing/2014/main" val="1923061479"/>
                  </a:ext>
                </a:extLst>
              </a:tr>
              <a:tr h="281673">
                <a:tc>
                  <a:txBody>
                    <a:bodyPr/>
                    <a:lstStyle/>
                    <a:p>
                      <a:r>
                        <a:rPr lang="en-GB" sz="1200"/>
                        <a:t>San Pablo Volcanic Field</a:t>
                      </a:r>
                    </a:p>
                  </a:txBody>
                  <a:tcPr marL="75395" marR="75395" marT="37697" marB="37697" anchor="ctr"/>
                </a:tc>
                <a:tc>
                  <a:txBody>
                    <a:bodyPr/>
                    <a:lstStyle/>
                    <a:p>
                      <a:r>
                        <a:rPr lang="en-GB" sz="1200"/>
                        <a:t>Philippines</a:t>
                      </a:r>
                    </a:p>
                  </a:txBody>
                  <a:tcPr marL="75395" marR="75395" marT="37697" marB="37697" anchor="ctr"/>
                </a:tc>
                <a:tc>
                  <a:txBody>
                    <a:bodyPr/>
                    <a:lstStyle/>
                    <a:p>
                      <a:pPr algn="ctr"/>
                      <a:r>
                        <a:rPr lang="en-GB" sz="1200">
                          <a:effectLst/>
                        </a:rPr>
                        <a:t>1349742</a:t>
                      </a:r>
                    </a:p>
                  </a:txBody>
                  <a:tcPr marL="75395" marR="75395" marT="37697" marB="37697" anchor="ctr"/>
                </a:tc>
                <a:extLst>
                  <a:ext uri="{0D108BD9-81ED-4DB2-BD59-A6C34878D82A}">
                    <a16:rowId xmlns:a16="http://schemas.microsoft.com/office/drawing/2014/main" val="589265194"/>
                  </a:ext>
                </a:extLst>
              </a:tr>
              <a:tr h="281673">
                <a:tc>
                  <a:txBody>
                    <a:bodyPr/>
                    <a:lstStyle/>
                    <a:p>
                      <a:r>
                        <a:rPr lang="en-GB" sz="1200"/>
                        <a:t>Ghegham Volcanic Ridge</a:t>
                      </a:r>
                    </a:p>
                  </a:txBody>
                  <a:tcPr marL="75395" marR="75395" marT="37697" marB="37697" anchor="ctr"/>
                </a:tc>
                <a:tc>
                  <a:txBody>
                    <a:bodyPr/>
                    <a:lstStyle/>
                    <a:p>
                      <a:r>
                        <a:rPr lang="en-GB" sz="1200"/>
                        <a:t>Armenia</a:t>
                      </a:r>
                    </a:p>
                  </a:txBody>
                  <a:tcPr marL="75395" marR="75395" marT="37697" marB="37697" anchor="ctr"/>
                </a:tc>
                <a:tc>
                  <a:txBody>
                    <a:bodyPr/>
                    <a:lstStyle/>
                    <a:p>
                      <a:pPr algn="ctr"/>
                      <a:r>
                        <a:rPr lang="en-GB" sz="1200">
                          <a:effectLst/>
                        </a:rPr>
                        <a:t>1265153</a:t>
                      </a:r>
                    </a:p>
                  </a:txBody>
                  <a:tcPr marL="75395" marR="75395" marT="37697" marB="37697" anchor="ctr"/>
                </a:tc>
                <a:extLst>
                  <a:ext uri="{0D108BD9-81ED-4DB2-BD59-A6C34878D82A}">
                    <a16:rowId xmlns:a16="http://schemas.microsoft.com/office/drawing/2014/main" val="2776118214"/>
                  </a:ext>
                </a:extLst>
              </a:tr>
              <a:tr h="281673">
                <a:tc>
                  <a:txBody>
                    <a:bodyPr/>
                    <a:lstStyle/>
                    <a:p>
                      <a:r>
                        <a:rPr lang="en-GB" sz="1200"/>
                        <a:t>Dieng Volcanic Complex</a:t>
                      </a:r>
                    </a:p>
                  </a:txBody>
                  <a:tcPr marL="75395" marR="75395" marT="37697" marB="37697" anchor="ctr"/>
                </a:tc>
                <a:tc>
                  <a:txBody>
                    <a:bodyPr/>
                    <a:lstStyle/>
                    <a:p>
                      <a:r>
                        <a:rPr lang="en-GB" sz="1200" dirty="0"/>
                        <a:t>Indonesia</a:t>
                      </a:r>
                    </a:p>
                  </a:txBody>
                  <a:tcPr marL="75395" marR="75395" marT="37697" marB="37697" anchor="ctr"/>
                </a:tc>
                <a:tc>
                  <a:txBody>
                    <a:bodyPr/>
                    <a:lstStyle/>
                    <a:p>
                      <a:pPr algn="ctr"/>
                      <a:r>
                        <a:rPr lang="en-GB" sz="1200" dirty="0">
                          <a:effectLst/>
                        </a:rPr>
                        <a:t>1092929</a:t>
                      </a:r>
                    </a:p>
                  </a:txBody>
                  <a:tcPr marL="75395" marR="75395" marT="37697" marB="37697" anchor="ctr"/>
                </a:tc>
                <a:extLst>
                  <a:ext uri="{0D108BD9-81ED-4DB2-BD59-A6C34878D82A}">
                    <a16:rowId xmlns:a16="http://schemas.microsoft.com/office/drawing/2014/main" val="1357385426"/>
                  </a:ext>
                </a:extLst>
              </a:tr>
              <a:tr h="281673">
                <a:tc>
                  <a:txBody>
                    <a:bodyPr/>
                    <a:lstStyle/>
                    <a:p>
                      <a:r>
                        <a:rPr lang="en-GB" sz="1200"/>
                        <a:t>Auckland Volcanic Field</a:t>
                      </a:r>
                    </a:p>
                  </a:txBody>
                  <a:tcPr marL="75395" marR="75395" marT="37697" marB="37697" anchor="ctr"/>
                </a:tc>
                <a:tc>
                  <a:txBody>
                    <a:bodyPr/>
                    <a:lstStyle/>
                    <a:p>
                      <a:r>
                        <a:rPr lang="en-GB" sz="1200"/>
                        <a:t>New Zealand</a:t>
                      </a:r>
                    </a:p>
                  </a:txBody>
                  <a:tcPr marL="75395" marR="75395" marT="37697" marB="37697" anchor="ctr"/>
                </a:tc>
                <a:tc>
                  <a:txBody>
                    <a:bodyPr/>
                    <a:lstStyle/>
                    <a:p>
                      <a:pPr algn="ctr"/>
                      <a:r>
                        <a:rPr lang="en-GB" sz="1200">
                          <a:effectLst/>
                        </a:rPr>
                        <a:t>1049110</a:t>
                      </a:r>
                    </a:p>
                  </a:txBody>
                  <a:tcPr marL="75395" marR="75395" marT="37697" marB="37697" anchor="ctr"/>
                </a:tc>
                <a:extLst>
                  <a:ext uri="{0D108BD9-81ED-4DB2-BD59-A6C34878D82A}">
                    <a16:rowId xmlns:a16="http://schemas.microsoft.com/office/drawing/2014/main" val="4020045211"/>
                  </a:ext>
                </a:extLst>
              </a:tr>
              <a:tr h="281673">
                <a:tc>
                  <a:txBody>
                    <a:bodyPr/>
                    <a:lstStyle/>
                    <a:p>
                      <a:r>
                        <a:rPr lang="en-GB" sz="1200" err="1"/>
                        <a:t>Rahat</a:t>
                      </a:r>
                      <a:r>
                        <a:rPr lang="en-GB" sz="1200"/>
                        <a:t>, Harrat</a:t>
                      </a:r>
                    </a:p>
                  </a:txBody>
                  <a:tcPr marL="75395" marR="75395" marT="37697" marB="37697" anchor="ctr"/>
                </a:tc>
                <a:tc>
                  <a:txBody>
                    <a:bodyPr/>
                    <a:lstStyle/>
                    <a:p>
                      <a:r>
                        <a:rPr lang="en-GB" sz="1200"/>
                        <a:t>Saudi Arabia</a:t>
                      </a:r>
                    </a:p>
                  </a:txBody>
                  <a:tcPr marL="75395" marR="75395" marT="37697" marB="37697" anchor="ctr"/>
                </a:tc>
                <a:tc>
                  <a:txBody>
                    <a:bodyPr/>
                    <a:lstStyle/>
                    <a:p>
                      <a:pPr algn="ctr"/>
                      <a:r>
                        <a:rPr lang="en-GB" sz="1200" dirty="0">
                          <a:effectLst/>
                        </a:rPr>
                        <a:t>1010115</a:t>
                      </a:r>
                    </a:p>
                  </a:txBody>
                  <a:tcPr marL="75395" marR="75395" marT="37697" marB="37697" anchor="ctr"/>
                </a:tc>
                <a:extLst>
                  <a:ext uri="{0D108BD9-81ED-4DB2-BD59-A6C34878D82A}">
                    <a16:rowId xmlns:a16="http://schemas.microsoft.com/office/drawing/2014/main" val="752369993"/>
                  </a:ext>
                </a:extLst>
              </a:tr>
            </a:tbl>
          </a:graphicData>
        </a:graphic>
      </p:graphicFrame>
      <p:sp>
        <p:nvSpPr>
          <p:cNvPr id="10" name="Content Placeholder 8">
            <a:extLst>
              <a:ext uri="{FF2B5EF4-FFF2-40B4-BE49-F238E27FC236}">
                <a16:creationId xmlns:a16="http://schemas.microsoft.com/office/drawing/2014/main" id="{FEEB2140-9CBF-D048-99C3-2B14FCB2B273}"/>
              </a:ext>
            </a:extLst>
          </p:cNvPr>
          <p:cNvSpPr txBox="1">
            <a:spLocks/>
          </p:cNvSpPr>
          <p:nvPr/>
        </p:nvSpPr>
        <p:spPr>
          <a:xfrm>
            <a:off x="290961" y="1653028"/>
            <a:ext cx="3626074" cy="8724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spcBef>
                <a:spcPts val="1600"/>
              </a:spcBef>
              <a:spcAft>
                <a:spcPts val="600"/>
              </a:spcAft>
              <a:buNone/>
            </a:pPr>
            <a:r>
              <a:rPr lang="en-US" sz="1600" b="1" dirty="0">
                <a:ln>
                  <a:solidFill>
                    <a:schemeClr val="bg2">
                      <a:lumMod val="60000"/>
                      <a:lumOff val="40000"/>
                    </a:schemeClr>
                  </a:solidFill>
                </a:ln>
              </a:rPr>
              <a:t>10 volcanoes have over 1 million people living within 10km</a:t>
            </a:r>
          </a:p>
        </p:txBody>
      </p:sp>
      <p:pic>
        <p:nvPicPr>
          <p:cNvPr id="6" name="Content Placeholder 5" descr="Map&#10;&#10;Description automatically generated with low confidence">
            <a:extLst>
              <a:ext uri="{FF2B5EF4-FFF2-40B4-BE49-F238E27FC236}">
                <a16:creationId xmlns:a16="http://schemas.microsoft.com/office/drawing/2014/main" id="{F4EE1FDA-C21C-614F-B8B0-DF5163401283}"/>
              </a:ext>
            </a:extLst>
          </p:cNvPr>
          <p:cNvPicPr>
            <a:picLocks noGrp="1" noChangeAspect="1"/>
          </p:cNvPicPr>
          <p:nvPr>
            <p:ph sz="half" idx="2"/>
          </p:nvPr>
        </p:nvPicPr>
        <p:blipFill>
          <a:blip r:embed="rId3"/>
          <a:stretch>
            <a:fillRect/>
          </a:stretch>
        </p:blipFill>
        <p:spPr>
          <a:xfrm>
            <a:off x="5094513" y="1892071"/>
            <a:ext cx="6949013" cy="4294108"/>
          </a:xfrm>
        </p:spPr>
      </p:pic>
    </p:spTree>
    <p:extLst>
      <p:ext uri="{BB962C8B-B14F-4D97-AF65-F5344CB8AC3E}">
        <p14:creationId xmlns:p14="http://schemas.microsoft.com/office/powerpoint/2010/main" val="220345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1EE2-C16F-194E-A99F-02373C2AC25E}"/>
              </a:ext>
            </a:extLst>
          </p:cNvPr>
          <p:cNvSpPr>
            <a:spLocks noGrp="1"/>
          </p:cNvSpPr>
          <p:nvPr>
            <p:ph type="title"/>
          </p:nvPr>
        </p:nvSpPr>
        <p:spPr>
          <a:xfrm>
            <a:off x="3446584" y="-6752"/>
            <a:ext cx="8610600" cy="1293028"/>
          </a:xfrm>
        </p:spPr>
        <p:txBody>
          <a:bodyPr/>
          <a:lstStyle/>
          <a:p>
            <a:r>
              <a:rPr lang="en-US" b="1" dirty="0">
                <a:ln>
                  <a:solidFill>
                    <a:schemeClr val="bg2">
                      <a:lumMod val="60000"/>
                      <a:lumOff val="40000"/>
                    </a:schemeClr>
                  </a:solidFill>
                </a:ln>
              </a:rPr>
              <a:t>VEI index</a:t>
            </a:r>
          </a:p>
        </p:txBody>
      </p:sp>
      <p:pic>
        <p:nvPicPr>
          <p:cNvPr id="5" name="Content Placeholder 4" descr="Map&#10;&#10;Description automatically generated with medium confidence">
            <a:extLst>
              <a:ext uri="{FF2B5EF4-FFF2-40B4-BE49-F238E27FC236}">
                <a16:creationId xmlns:a16="http://schemas.microsoft.com/office/drawing/2014/main" id="{6D2A0D70-86A4-7E4C-8CB9-E284C6109694}"/>
              </a:ext>
            </a:extLst>
          </p:cNvPr>
          <p:cNvPicPr>
            <a:picLocks noGrp="1" noChangeAspect="1"/>
          </p:cNvPicPr>
          <p:nvPr>
            <p:ph idx="1"/>
          </p:nvPr>
        </p:nvPicPr>
        <p:blipFill>
          <a:blip r:embed="rId3"/>
          <a:stretch>
            <a:fillRect/>
          </a:stretch>
        </p:blipFill>
        <p:spPr>
          <a:xfrm>
            <a:off x="1406769" y="945544"/>
            <a:ext cx="9378461" cy="5785415"/>
          </a:xfrm>
        </p:spPr>
      </p:pic>
    </p:spTree>
    <p:extLst>
      <p:ext uri="{BB962C8B-B14F-4D97-AF65-F5344CB8AC3E}">
        <p14:creationId xmlns:p14="http://schemas.microsoft.com/office/powerpoint/2010/main" val="258348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58C2-DAE0-A049-9176-D052715F5923}"/>
              </a:ext>
            </a:extLst>
          </p:cNvPr>
          <p:cNvSpPr>
            <a:spLocks noGrp="1"/>
          </p:cNvSpPr>
          <p:nvPr>
            <p:ph type="title"/>
          </p:nvPr>
        </p:nvSpPr>
        <p:spPr>
          <a:xfrm>
            <a:off x="3581400" y="0"/>
            <a:ext cx="8610600" cy="1293028"/>
          </a:xfrm>
        </p:spPr>
        <p:txBody>
          <a:bodyPr/>
          <a:lstStyle/>
          <a:p>
            <a:r>
              <a:rPr lang="en-US" b="1" dirty="0">
                <a:ln>
                  <a:solidFill>
                    <a:schemeClr val="bg2">
                      <a:lumMod val="60000"/>
                      <a:lumOff val="40000"/>
                    </a:schemeClr>
                  </a:solidFill>
                </a:ln>
              </a:rPr>
              <a:t>Indonesia volcanoes</a:t>
            </a:r>
          </a:p>
        </p:txBody>
      </p:sp>
      <p:pic>
        <p:nvPicPr>
          <p:cNvPr id="5" name="Content Placeholder 4" descr="Chart&#10;&#10;Description automatically generated">
            <a:extLst>
              <a:ext uri="{FF2B5EF4-FFF2-40B4-BE49-F238E27FC236}">
                <a16:creationId xmlns:a16="http://schemas.microsoft.com/office/drawing/2014/main" id="{1D702FF0-02AC-0845-9655-11494AFC3B30}"/>
              </a:ext>
            </a:extLst>
          </p:cNvPr>
          <p:cNvPicPr>
            <a:picLocks noGrp="1" noChangeAspect="1"/>
          </p:cNvPicPr>
          <p:nvPr>
            <p:ph idx="1"/>
          </p:nvPr>
        </p:nvPicPr>
        <p:blipFill>
          <a:blip r:embed="rId3"/>
          <a:stretch>
            <a:fillRect/>
          </a:stretch>
        </p:blipFill>
        <p:spPr>
          <a:xfrm>
            <a:off x="1790700" y="1293028"/>
            <a:ext cx="8610600" cy="5311734"/>
          </a:xfrm>
        </p:spPr>
      </p:pic>
    </p:spTree>
    <p:extLst>
      <p:ext uri="{BB962C8B-B14F-4D97-AF65-F5344CB8AC3E}">
        <p14:creationId xmlns:p14="http://schemas.microsoft.com/office/powerpoint/2010/main" val="2702521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7383340" y="0"/>
            <a:ext cx="6832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b="1" dirty="0">
                <a:ln>
                  <a:solidFill>
                    <a:schemeClr val="bg2">
                      <a:lumMod val="60000"/>
                      <a:lumOff val="40000"/>
                    </a:schemeClr>
                  </a:solidFill>
                </a:ln>
              </a:rPr>
              <a:t>Mount Tambora</a:t>
            </a:r>
          </a:p>
        </p:txBody>
      </p:sp>
      <p:pic>
        <p:nvPicPr>
          <p:cNvPr id="4" name="Content Placeholder 9" descr="A picture containing nature&#10;&#10;Description automatically generated">
            <a:extLst>
              <a:ext uri="{FF2B5EF4-FFF2-40B4-BE49-F238E27FC236}">
                <a16:creationId xmlns:a16="http://schemas.microsoft.com/office/drawing/2014/main" id="{B780169B-5772-0947-AC66-4CFDC3F5EC64}"/>
              </a:ext>
            </a:extLst>
          </p:cNvPr>
          <p:cNvPicPr>
            <a:picLocks noChangeAspect="1"/>
          </p:cNvPicPr>
          <p:nvPr/>
        </p:nvPicPr>
        <p:blipFill>
          <a:blip r:embed="rId3"/>
          <a:stretch>
            <a:fillRect/>
          </a:stretch>
        </p:blipFill>
        <p:spPr>
          <a:xfrm>
            <a:off x="316037" y="1576144"/>
            <a:ext cx="6055452" cy="4024313"/>
          </a:xfrm>
          <a:prstGeom prst="rect">
            <a:avLst/>
          </a:prstGeom>
          <a:ln>
            <a:solidFill>
              <a:schemeClr val="accent3">
                <a:lumMod val="50000"/>
              </a:schemeClr>
            </a:solidFill>
          </a:ln>
        </p:spPr>
      </p:pic>
      <p:sp>
        <p:nvSpPr>
          <p:cNvPr id="5" name="TextBox 4">
            <a:extLst>
              <a:ext uri="{FF2B5EF4-FFF2-40B4-BE49-F238E27FC236}">
                <a16:creationId xmlns:a16="http://schemas.microsoft.com/office/drawing/2014/main" id="{F6DF2017-6AC6-0C48-ABD9-B0AAA1170154}"/>
              </a:ext>
            </a:extLst>
          </p:cNvPr>
          <p:cNvSpPr txBox="1"/>
          <p:nvPr/>
        </p:nvSpPr>
        <p:spPr>
          <a:xfrm>
            <a:off x="316037" y="5600457"/>
            <a:ext cx="1946031" cy="276999"/>
          </a:xfrm>
          <a:prstGeom prst="rect">
            <a:avLst/>
          </a:prstGeom>
          <a:noFill/>
        </p:spPr>
        <p:txBody>
          <a:bodyPr wrap="square" rtlCol="0">
            <a:spAutoFit/>
          </a:bodyPr>
          <a:lstStyle/>
          <a:p>
            <a:r>
              <a:rPr lang="en-US" sz="1200" b="1" dirty="0"/>
              <a:t>Image : NASA</a:t>
            </a:r>
          </a:p>
        </p:txBody>
      </p:sp>
      <p:sp>
        <p:nvSpPr>
          <p:cNvPr id="7" name="Content Placeholder 6">
            <a:extLst>
              <a:ext uri="{FF2B5EF4-FFF2-40B4-BE49-F238E27FC236}">
                <a16:creationId xmlns:a16="http://schemas.microsoft.com/office/drawing/2014/main" id="{60410130-4D7E-8941-A396-3BA64626C2F0}"/>
              </a:ext>
            </a:extLst>
          </p:cNvPr>
          <p:cNvSpPr>
            <a:spLocks noGrp="1"/>
          </p:cNvSpPr>
          <p:nvPr>
            <p:ph idx="1"/>
          </p:nvPr>
        </p:nvSpPr>
        <p:spPr>
          <a:xfrm>
            <a:off x="6893169" y="1617785"/>
            <a:ext cx="4601307" cy="4259671"/>
          </a:xfrm>
        </p:spPr>
        <p:txBody>
          <a:bodyPr>
            <a:normAutofit/>
          </a:bodyPr>
          <a:lstStyle/>
          <a:p>
            <a:r>
              <a:rPr lang="en-US" sz="1900" b="1" dirty="0">
                <a:ln>
                  <a:solidFill>
                    <a:schemeClr val="bg2">
                      <a:lumMod val="60000"/>
                      <a:lumOff val="40000"/>
                    </a:schemeClr>
                  </a:solidFill>
                </a:ln>
              </a:rPr>
              <a:t>Erupted in 1815</a:t>
            </a:r>
          </a:p>
          <a:p>
            <a:r>
              <a:rPr lang="en-US" sz="1900" b="1" dirty="0">
                <a:ln>
                  <a:solidFill>
                    <a:schemeClr val="bg2">
                      <a:lumMod val="60000"/>
                      <a:lumOff val="40000"/>
                    </a:schemeClr>
                  </a:solidFill>
                </a:ln>
              </a:rPr>
              <a:t>Deadliest eruption in recorded history</a:t>
            </a:r>
          </a:p>
          <a:p>
            <a:r>
              <a:rPr lang="en-US" sz="1900" b="1" dirty="0">
                <a:ln>
                  <a:solidFill>
                    <a:schemeClr val="bg2">
                      <a:lumMod val="60000"/>
                      <a:lumOff val="40000"/>
                    </a:schemeClr>
                  </a:solidFill>
                </a:ln>
              </a:rPr>
              <a:t>The caldera (crater) created is 4 miles across</a:t>
            </a:r>
          </a:p>
          <a:p>
            <a:r>
              <a:rPr lang="en-US" sz="1900" b="1" dirty="0">
                <a:ln>
                  <a:solidFill>
                    <a:schemeClr val="bg2">
                      <a:lumMod val="60000"/>
                      <a:lumOff val="40000"/>
                    </a:schemeClr>
                  </a:solidFill>
                </a:ln>
              </a:rPr>
              <a:t>The explosion immediately killed around 10,000 people</a:t>
            </a:r>
          </a:p>
          <a:p>
            <a:r>
              <a:rPr lang="en-US" sz="1900" b="1" dirty="0">
                <a:ln>
                  <a:solidFill>
                    <a:schemeClr val="bg2">
                      <a:lumMod val="60000"/>
                      <a:lumOff val="40000"/>
                    </a:schemeClr>
                  </a:solidFill>
                </a:ln>
              </a:rPr>
              <a:t>Believed to eventually have killed some 100,000 people</a:t>
            </a:r>
          </a:p>
          <a:p>
            <a:r>
              <a:rPr lang="en-US" sz="1900" b="1" dirty="0">
                <a:ln>
                  <a:solidFill>
                    <a:schemeClr val="bg2">
                      <a:lumMod val="60000"/>
                      <a:lumOff val="40000"/>
                    </a:schemeClr>
                  </a:solidFill>
                </a:ln>
              </a:rPr>
              <a:t>Triggered ‘</a:t>
            </a:r>
            <a:r>
              <a:rPr lang="en-GB" sz="1900" b="1" dirty="0">
                <a:ln>
                  <a:solidFill>
                    <a:schemeClr val="bg2">
                      <a:lumMod val="60000"/>
                      <a:lumOff val="40000"/>
                    </a:schemeClr>
                  </a:solidFill>
                </a:ln>
              </a:rPr>
              <a:t>The Year Without a Summer’</a:t>
            </a:r>
          </a:p>
        </p:txBody>
      </p:sp>
    </p:spTree>
    <p:extLst>
      <p:ext uri="{BB962C8B-B14F-4D97-AF65-F5344CB8AC3E}">
        <p14:creationId xmlns:p14="http://schemas.microsoft.com/office/powerpoint/2010/main" val="8372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6D2181-99AC-8B4E-A6B8-B247F24EB99D}"/>
              </a:ext>
            </a:extLst>
          </p:cNvPr>
          <p:cNvSpPr txBox="1">
            <a:spLocks/>
          </p:cNvSpPr>
          <p:nvPr/>
        </p:nvSpPr>
        <p:spPr>
          <a:xfrm>
            <a:off x="5404338" y="-257908"/>
            <a:ext cx="811994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US" sz="3600" b="1" dirty="0">
                <a:ln>
                  <a:solidFill>
                    <a:schemeClr val="bg2">
                      <a:lumMod val="60000"/>
                      <a:lumOff val="40000"/>
                    </a:schemeClr>
                  </a:solidFill>
                </a:ln>
              </a:rPr>
              <a:t>The year without a summer</a:t>
            </a:r>
          </a:p>
        </p:txBody>
      </p:sp>
      <p:sp>
        <p:nvSpPr>
          <p:cNvPr id="4" name="Content Placeholder 6">
            <a:extLst>
              <a:ext uri="{FF2B5EF4-FFF2-40B4-BE49-F238E27FC236}">
                <a16:creationId xmlns:a16="http://schemas.microsoft.com/office/drawing/2014/main" id="{075D65DB-4CF0-3C4A-B56F-68AD62C622E1}"/>
              </a:ext>
            </a:extLst>
          </p:cNvPr>
          <p:cNvSpPr txBox="1">
            <a:spLocks/>
          </p:cNvSpPr>
          <p:nvPr/>
        </p:nvSpPr>
        <p:spPr>
          <a:xfrm>
            <a:off x="6893169" y="1406769"/>
            <a:ext cx="4601307" cy="49747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1900" b="1" dirty="0">
                <a:ln>
                  <a:solidFill>
                    <a:schemeClr val="bg2">
                      <a:lumMod val="60000"/>
                      <a:lumOff val="40000"/>
                    </a:schemeClr>
                  </a:solidFill>
                </a:ln>
              </a:rPr>
              <a:t>Europe's summer temperatures were the coldest on record since 1766.</a:t>
            </a:r>
          </a:p>
          <a:p>
            <a:r>
              <a:rPr lang="en-GB" sz="1900" b="1" dirty="0">
                <a:ln>
                  <a:solidFill>
                    <a:schemeClr val="bg2">
                      <a:lumMod val="60000"/>
                      <a:lumOff val="40000"/>
                    </a:schemeClr>
                  </a:solidFill>
                </a:ln>
              </a:rPr>
              <a:t>There were northern hemisphere food shortages</a:t>
            </a:r>
          </a:p>
          <a:p>
            <a:r>
              <a:rPr lang="en-GB" sz="1900" b="1" dirty="0">
                <a:ln>
                  <a:solidFill>
                    <a:schemeClr val="bg2">
                      <a:lumMod val="60000"/>
                      <a:lumOff val="40000"/>
                    </a:schemeClr>
                  </a:solidFill>
                </a:ln>
              </a:rPr>
              <a:t>Record numbers of people starved to death in Paris in 1816</a:t>
            </a:r>
          </a:p>
          <a:p>
            <a:r>
              <a:rPr lang="en-GB" sz="1900" b="1" dirty="0">
                <a:ln>
                  <a:solidFill>
                    <a:schemeClr val="bg2">
                      <a:lumMod val="60000"/>
                      <a:lumOff val="40000"/>
                    </a:schemeClr>
                  </a:solidFill>
                </a:ln>
              </a:rPr>
              <a:t>There was famine in China, the monsoon season was disrupted causing widespread flooding in the Yangtze valley.</a:t>
            </a:r>
          </a:p>
          <a:p>
            <a:r>
              <a:rPr lang="en-GB" sz="1900" b="1" dirty="0">
                <a:ln>
                  <a:solidFill>
                    <a:schemeClr val="bg2">
                      <a:lumMod val="60000"/>
                      <a:lumOff val="40000"/>
                    </a:schemeClr>
                  </a:solidFill>
                </a:ln>
              </a:rPr>
              <a:t>Paintings of the time showed the colour of the sky as yellow</a:t>
            </a:r>
          </a:p>
          <a:p>
            <a:r>
              <a:rPr lang="en-GB" sz="1900" b="1" dirty="0">
                <a:ln>
                  <a:solidFill>
                    <a:schemeClr val="bg2">
                      <a:lumMod val="60000"/>
                      <a:lumOff val="40000"/>
                    </a:schemeClr>
                  </a:solidFill>
                </a:ln>
              </a:rPr>
              <a:t>Mary Shelley wrote Frankenstein</a:t>
            </a:r>
            <a:endParaRPr lang="en-US" dirty="0">
              <a:ln>
                <a:solidFill>
                  <a:schemeClr val="bg2">
                    <a:lumMod val="60000"/>
                    <a:lumOff val="40000"/>
                  </a:schemeClr>
                </a:solidFill>
              </a:ln>
            </a:endParaRPr>
          </a:p>
        </p:txBody>
      </p:sp>
      <p:pic>
        <p:nvPicPr>
          <p:cNvPr id="5" name="Content Placeholder 7" descr="A statue of a person in a field with a sunset in the background&#10;&#10;Description automatically generated with low confidence">
            <a:extLst>
              <a:ext uri="{FF2B5EF4-FFF2-40B4-BE49-F238E27FC236}">
                <a16:creationId xmlns:a16="http://schemas.microsoft.com/office/drawing/2014/main" id="{3B4C5BB6-891E-064D-BC25-70E0CFF3F8BB}"/>
              </a:ext>
            </a:extLst>
          </p:cNvPr>
          <p:cNvPicPr>
            <a:picLocks noChangeAspect="1"/>
          </p:cNvPicPr>
          <p:nvPr/>
        </p:nvPicPr>
        <p:blipFill rotWithShape="1">
          <a:blip r:embed="rId3"/>
          <a:srcRect t="5812" r="-4" b="-4"/>
          <a:stretch/>
        </p:blipFill>
        <p:spPr>
          <a:xfrm>
            <a:off x="1524001" y="852307"/>
            <a:ext cx="4237892" cy="2764181"/>
          </a:xfrm>
          <a:prstGeom prst="rect">
            <a:avLst/>
          </a:prstGeom>
          <a:ln>
            <a:solidFill>
              <a:schemeClr val="accent3">
                <a:lumMod val="50000"/>
              </a:schemeClr>
            </a:solidFill>
          </a:ln>
        </p:spPr>
      </p:pic>
      <p:pic>
        <p:nvPicPr>
          <p:cNvPr id="6" name="Content Placeholder 5" descr="A picture containing outdoor, nature, sunset&#10;&#10;Description automatically generated">
            <a:extLst>
              <a:ext uri="{FF2B5EF4-FFF2-40B4-BE49-F238E27FC236}">
                <a16:creationId xmlns:a16="http://schemas.microsoft.com/office/drawing/2014/main" id="{BD7E77D0-1F93-064A-B23B-D8F513D714C1}"/>
              </a:ext>
            </a:extLst>
          </p:cNvPr>
          <p:cNvPicPr>
            <a:picLocks noChangeAspect="1"/>
          </p:cNvPicPr>
          <p:nvPr/>
        </p:nvPicPr>
        <p:blipFill rotWithShape="1">
          <a:blip r:embed="rId4"/>
          <a:srcRect l="18456" r="6803"/>
          <a:stretch/>
        </p:blipFill>
        <p:spPr>
          <a:xfrm>
            <a:off x="1524001" y="3801864"/>
            <a:ext cx="4343400" cy="2832999"/>
          </a:xfrm>
          <a:prstGeom prst="rect">
            <a:avLst/>
          </a:prstGeom>
          <a:ln>
            <a:solidFill>
              <a:schemeClr val="accent3">
                <a:lumMod val="50000"/>
              </a:schemeClr>
            </a:solidFill>
          </a:ln>
        </p:spPr>
      </p:pic>
      <p:sp>
        <p:nvSpPr>
          <p:cNvPr id="7" name="TextBox 6">
            <a:extLst>
              <a:ext uri="{FF2B5EF4-FFF2-40B4-BE49-F238E27FC236}">
                <a16:creationId xmlns:a16="http://schemas.microsoft.com/office/drawing/2014/main" id="{59DD9E9D-69AB-C54E-B7A5-C0F48D665B2A}"/>
              </a:ext>
            </a:extLst>
          </p:cNvPr>
          <p:cNvSpPr txBox="1"/>
          <p:nvPr/>
        </p:nvSpPr>
        <p:spPr>
          <a:xfrm>
            <a:off x="1524001" y="6211669"/>
            <a:ext cx="3376246" cy="646331"/>
          </a:xfrm>
          <a:prstGeom prst="rect">
            <a:avLst/>
          </a:prstGeom>
          <a:noFill/>
        </p:spPr>
        <p:txBody>
          <a:bodyPr wrap="square" rtlCol="0">
            <a:spAutoFit/>
          </a:bodyPr>
          <a:lstStyle/>
          <a:p>
            <a:r>
              <a:rPr lang="en-US" sz="1200" b="1" dirty="0"/>
              <a:t>Chichester Canal by William Turner</a:t>
            </a:r>
            <a:br>
              <a:rPr lang="en-US" sz="1200" b="1" dirty="0"/>
            </a:br>
            <a:r>
              <a:rPr lang="en-US" sz="1200" b="1" dirty="0"/>
              <a:t>Image: TATE</a:t>
            </a:r>
          </a:p>
          <a:p>
            <a:endParaRPr lang="en-US" sz="1200" b="1" dirty="0"/>
          </a:p>
        </p:txBody>
      </p:sp>
      <p:sp>
        <p:nvSpPr>
          <p:cNvPr id="8" name="TextBox 7">
            <a:extLst>
              <a:ext uri="{FF2B5EF4-FFF2-40B4-BE49-F238E27FC236}">
                <a16:creationId xmlns:a16="http://schemas.microsoft.com/office/drawing/2014/main" id="{A44A8FC1-E73D-E04C-B777-CC9EFB42CC47}"/>
              </a:ext>
            </a:extLst>
          </p:cNvPr>
          <p:cNvSpPr txBox="1"/>
          <p:nvPr/>
        </p:nvSpPr>
        <p:spPr>
          <a:xfrm>
            <a:off x="1524001" y="3132369"/>
            <a:ext cx="3376246" cy="646331"/>
          </a:xfrm>
          <a:prstGeom prst="rect">
            <a:avLst/>
          </a:prstGeom>
          <a:noFill/>
        </p:spPr>
        <p:txBody>
          <a:bodyPr wrap="square" rtlCol="0">
            <a:spAutoFit/>
          </a:bodyPr>
          <a:lstStyle/>
          <a:p>
            <a:r>
              <a:rPr lang="en-GB" sz="1200" b="1" i="1" dirty="0"/>
              <a:t>Woman before the Setting Sun </a:t>
            </a:r>
            <a:r>
              <a:rPr lang="en-GB" sz="1200" b="1" dirty="0"/>
              <a:t>1818</a:t>
            </a:r>
            <a:br>
              <a:rPr lang="en-GB" sz="1200" b="1" dirty="0"/>
            </a:br>
            <a:r>
              <a:rPr lang="en-GB" sz="1200" b="1" dirty="0"/>
              <a:t>by Caspar David Friedrich (</a:t>
            </a:r>
            <a:r>
              <a:rPr lang="en-US" sz="1200" b="1" dirty="0"/>
              <a:t>Image: TATE)</a:t>
            </a:r>
            <a:endParaRPr lang="en-GB" sz="1200" b="1" dirty="0"/>
          </a:p>
          <a:p>
            <a:endParaRPr lang="en-US" sz="1200" b="1" dirty="0"/>
          </a:p>
        </p:txBody>
      </p:sp>
    </p:spTree>
    <p:extLst>
      <p:ext uri="{BB962C8B-B14F-4D97-AF65-F5344CB8AC3E}">
        <p14:creationId xmlns:p14="http://schemas.microsoft.com/office/powerpoint/2010/main" val="243056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ln>
                  <a:solidFill>
                    <a:schemeClr val="bg2">
                      <a:lumMod val="60000"/>
                      <a:lumOff val="40000"/>
                    </a:schemeClr>
                  </a:solidFill>
                </a:ln>
              </a:rPr>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65251" y="1432834"/>
            <a:ext cx="5119100" cy="1567609"/>
          </a:xfrm>
        </p:spPr>
        <p:txBody>
          <a:bodyPr wrap="square">
            <a:spAutoFit/>
          </a:bodyPr>
          <a:lstStyle/>
          <a:p>
            <a:r>
              <a:rPr lang="en-GB" sz="2200" b="1" dirty="0">
                <a:ln>
                  <a:solidFill>
                    <a:schemeClr val="bg2">
                      <a:lumMod val="60000"/>
                      <a:lumOff val="40000"/>
                    </a:schemeClr>
                  </a:solidFill>
                </a:ln>
              </a:rPr>
              <a:t>Question One:</a:t>
            </a:r>
          </a:p>
          <a:p>
            <a:endParaRPr lang="en-GB" sz="2200" b="1" dirty="0">
              <a:ln>
                <a:solidFill>
                  <a:schemeClr val="bg2">
                    <a:lumMod val="60000"/>
                    <a:lumOff val="40000"/>
                  </a:schemeClr>
                </a:solidFill>
              </a:ln>
            </a:endParaRPr>
          </a:p>
          <a:p>
            <a:r>
              <a:rPr lang="en-GB" sz="2200" b="1" dirty="0">
                <a:ln>
                  <a:solidFill>
                    <a:schemeClr val="bg2">
                      <a:lumMod val="60000"/>
                      <a:lumOff val="40000"/>
                    </a:schemeClr>
                  </a:solidFill>
                </a:ln>
              </a:rPr>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65251" y="3429000"/>
            <a:ext cx="5119100" cy="3314618"/>
          </a:xfrm>
        </p:spPr>
        <p:txBody>
          <a:bodyPr>
            <a:normAutofit lnSpcReduction="10000"/>
          </a:bodyPr>
          <a:lstStyle/>
          <a:p>
            <a:pPr marL="285750" indent="-285750">
              <a:buFont typeface="Arial" panose="020B0604020202020204" pitchFamily="34" charset="0"/>
              <a:buChar char="•"/>
            </a:pPr>
            <a:r>
              <a:rPr lang="en-US" sz="1800" b="1" dirty="0">
                <a:ln>
                  <a:solidFill>
                    <a:schemeClr val="bg2">
                      <a:lumMod val="60000"/>
                      <a:lumOff val="40000"/>
                    </a:schemeClr>
                  </a:solidFill>
                </a:ln>
              </a:rPr>
              <a:t>Geographic location</a:t>
            </a:r>
          </a:p>
          <a:p>
            <a:pPr marL="285750" indent="-285750">
              <a:buFont typeface="Arial" panose="020B0604020202020204" pitchFamily="34" charset="0"/>
              <a:buChar char="•"/>
            </a:pPr>
            <a:r>
              <a:rPr lang="en-US" sz="1800" b="1" dirty="0">
                <a:ln>
                  <a:solidFill>
                    <a:schemeClr val="bg2">
                      <a:lumMod val="60000"/>
                      <a:lumOff val="40000"/>
                    </a:schemeClr>
                  </a:solidFill>
                </a:ln>
              </a:rPr>
              <a:t>Elevation</a:t>
            </a:r>
          </a:p>
          <a:p>
            <a:endParaRPr lang="en-US" sz="1800" b="1" dirty="0">
              <a:ln>
                <a:solidFill>
                  <a:schemeClr val="bg2">
                    <a:lumMod val="60000"/>
                    <a:lumOff val="40000"/>
                  </a:schemeClr>
                </a:solidFill>
              </a:ln>
            </a:endParaRPr>
          </a:p>
          <a:p>
            <a:r>
              <a:rPr lang="en-US" sz="1800" b="1" dirty="0">
                <a:ln>
                  <a:solidFill>
                    <a:schemeClr val="bg2">
                      <a:lumMod val="60000"/>
                      <a:lumOff val="40000"/>
                    </a:schemeClr>
                  </a:solidFill>
                </a:ln>
              </a:rPr>
              <a:t>Summary:</a:t>
            </a:r>
          </a:p>
          <a:p>
            <a:r>
              <a:rPr lang="en-US" sz="1800" b="1" dirty="0">
                <a:ln>
                  <a:solidFill>
                    <a:schemeClr val="bg2">
                      <a:lumMod val="60000"/>
                      <a:lumOff val="40000"/>
                    </a:schemeClr>
                  </a:solidFill>
                </a:ln>
              </a:rPr>
              <a:t>Volcanoes are located along the tectonic plates </a:t>
            </a:r>
          </a:p>
          <a:p>
            <a:r>
              <a:rPr lang="en-US" sz="1800" b="1" dirty="0">
                <a:ln>
                  <a:solidFill>
                    <a:schemeClr val="bg2">
                      <a:lumMod val="60000"/>
                      <a:lumOff val="40000"/>
                    </a:schemeClr>
                  </a:solidFill>
                </a:ln>
              </a:rPr>
              <a:t>75% are located on the Ring of Fire, circling the Pacific Ocean</a:t>
            </a:r>
          </a:p>
          <a:p>
            <a:r>
              <a:rPr lang="en-GB" sz="1800" b="1" dirty="0">
                <a:ln>
                  <a:solidFill>
                    <a:schemeClr val="bg2">
                      <a:lumMod val="60000"/>
                      <a:lumOff val="40000"/>
                    </a:schemeClr>
                  </a:solidFill>
                </a:ln>
              </a:rPr>
              <a:t>Some volcanoes erupt many, many times but most hardly ever</a:t>
            </a:r>
          </a:p>
          <a:p>
            <a:endParaRPr lang="en-US" sz="1800" b="1" dirty="0">
              <a:ln>
                <a:solidFill>
                  <a:schemeClr val="bg2">
                    <a:lumMod val="60000"/>
                    <a:lumOff val="40000"/>
                  </a:schemeClr>
                </a:solidFill>
              </a:ln>
            </a:endParaRPr>
          </a:p>
        </p:txBody>
      </p:sp>
      <p:sp>
        <p:nvSpPr>
          <p:cNvPr id="6" name="Text Placeholder 5">
            <a:extLst>
              <a:ext uri="{FF2B5EF4-FFF2-40B4-BE49-F238E27FC236}">
                <a16:creationId xmlns:a16="http://schemas.microsoft.com/office/drawing/2014/main" id="{962DCBB2-0B8D-EF47-A6A6-5B849C3D0956}"/>
              </a:ext>
            </a:extLst>
          </p:cNvPr>
          <p:cNvSpPr>
            <a:spLocks noGrp="1"/>
          </p:cNvSpPr>
          <p:nvPr>
            <p:ph type="body" sz="half" idx="16"/>
          </p:nvPr>
        </p:nvSpPr>
        <p:spPr>
          <a:xfrm>
            <a:off x="5979560" y="3429000"/>
            <a:ext cx="4982966" cy="3314618"/>
          </a:xfrm>
        </p:spPr>
        <p:txBody>
          <a:bodyPr>
            <a:normAutofit/>
          </a:bodyPr>
          <a:lstStyle/>
          <a:p>
            <a:pPr marL="285750" indent="-285750">
              <a:buFont typeface="Arial" panose="020B0604020202020204" pitchFamily="34" charset="0"/>
              <a:buChar char="•"/>
            </a:pPr>
            <a:r>
              <a:rPr lang="en-US" sz="1800" b="1" dirty="0">
                <a:ln>
                  <a:solidFill>
                    <a:schemeClr val="bg2">
                      <a:lumMod val="60000"/>
                      <a:lumOff val="40000"/>
                    </a:schemeClr>
                  </a:solidFill>
                </a:ln>
              </a:rPr>
              <a:t>Nearby population</a:t>
            </a:r>
          </a:p>
          <a:p>
            <a:pPr marL="285750" indent="-285750">
              <a:buFont typeface="Arial" panose="020B0604020202020204" pitchFamily="34" charset="0"/>
              <a:buChar char="•"/>
            </a:pPr>
            <a:r>
              <a:rPr lang="en-US" sz="1800" b="1" dirty="0">
                <a:ln>
                  <a:solidFill>
                    <a:schemeClr val="bg2">
                      <a:lumMod val="60000"/>
                      <a:lumOff val="40000"/>
                    </a:schemeClr>
                  </a:solidFill>
                </a:ln>
              </a:rPr>
              <a:t>Deaths from previous eruptions</a:t>
            </a:r>
          </a:p>
          <a:p>
            <a:pPr marL="285750" indent="-285750">
              <a:buFont typeface="Arial" panose="020B0604020202020204" pitchFamily="34" charset="0"/>
              <a:buChar char="•"/>
            </a:pPr>
            <a:r>
              <a:rPr lang="en-US" sz="1800" b="1" dirty="0">
                <a:ln>
                  <a:solidFill>
                    <a:schemeClr val="bg2">
                      <a:lumMod val="60000"/>
                      <a:lumOff val="40000"/>
                    </a:schemeClr>
                  </a:solidFill>
                </a:ln>
              </a:rPr>
              <a:t>VEI of last volcano eruption</a:t>
            </a:r>
          </a:p>
          <a:p>
            <a:pPr marL="285750" indent="-285750">
              <a:buFont typeface="Arial" panose="020B0604020202020204" pitchFamily="34" charset="0"/>
              <a:buChar char="•"/>
            </a:pPr>
            <a:endParaRPr lang="en-US" sz="1800" b="1" dirty="0">
              <a:ln>
                <a:solidFill>
                  <a:schemeClr val="bg2">
                    <a:lumMod val="60000"/>
                    <a:lumOff val="40000"/>
                  </a:schemeClr>
                </a:solidFill>
              </a:ln>
            </a:endParaRPr>
          </a:p>
          <a:p>
            <a:r>
              <a:rPr lang="en-US" sz="1800" b="1" dirty="0">
                <a:ln>
                  <a:solidFill>
                    <a:schemeClr val="bg2">
                      <a:lumMod val="60000"/>
                      <a:lumOff val="40000"/>
                    </a:schemeClr>
                  </a:solidFill>
                </a:ln>
              </a:rPr>
              <a:t>Summary</a:t>
            </a:r>
          </a:p>
          <a:p>
            <a:r>
              <a:rPr lang="en-US" sz="1800" b="1" dirty="0"/>
              <a:t>Those with the largest population nearby</a:t>
            </a:r>
          </a:p>
          <a:p>
            <a:r>
              <a:rPr lang="en-US" sz="1800" b="1" dirty="0"/>
              <a:t>Those with the highest eruption level</a:t>
            </a:r>
          </a:p>
          <a:p>
            <a:pPr marL="285750" indent="-285750">
              <a:buFont typeface="Arial" panose="020B0604020202020204" pitchFamily="34" charset="0"/>
              <a:buChar char="•"/>
            </a:pPr>
            <a:endParaRPr lang="en-US" sz="1800" b="1" dirty="0">
              <a:ln>
                <a:solidFill>
                  <a:schemeClr val="bg2">
                    <a:lumMod val="60000"/>
                    <a:lumOff val="40000"/>
                  </a:schemeClr>
                </a:solidFill>
              </a:ln>
            </a:endParaRPr>
          </a:p>
        </p:txBody>
      </p:sp>
      <p:sp>
        <p:nvSpPr>
          <p:cNvPr id="11" name="Text Placeholder 2">
            <a:extLst>
              <a:ext uri="{FF2B5EF4-FFF2-40B4-BE49-F238E27FC236}">
                <a16:creationId xmlns:a16="http://schemas.microsoft.com/office/drawing/2014/main" id="{02FC8B93-1958-D14A-AACA-ACBC2DCCB678}"/>
              </a:ext>
            </a:extLst>
          </p:cNvPr>
          <p:cNvSpPr txBox="1">
            <a:spLocks/>
          </p:cNvSpPr>
          <p:nvPr/>
        </p:nvSpPr>
        <p:spPr>
          <a:xfrm>
            <a:off x="5979560" y="1377658"/>
            <a:ext cx="4982966" cy="1872307"/>
          </a:xfrm>
          <a:prstGeom prst="rect">
            <a:avLst/>
          </a:prstGeom>
        </p:spPr>
        <p:txBody>
          <a:bodyPr vert="horz" wrap="square" lIns="91440" tIns="45720" rIns="91440" bIns="45720" rtlCol="0" anchor="b">
            <a:sp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200" b="1" dirty="0">
                <a:ln>
                  <a:solidFill>
                    <a:schemeClr val="bg2">
                      <a:lumMod val="60000"/>
                      <a:lumOff val="40000"/>
                    </a:schemeClr>
                  </a:solidFill>
                </a:ln>
              </a:rPr>
              <a:t>Question Two:</a:t>
            </a:r>
          </a:p>
          <a:p>
            <a:endParaRPr lang="en-GB" sz="2200" b="1" dirty="0">
              <a:ln>
                <a:solidFill>
                  <a:schemeClr val="bg2">
                    <a:lumMod val="60000"/>
                    <a:lumOff val="40000"/>
                  </a:schemeClr>
                </a:solidFill>
              </a:ln>
            </a:endParaRPr>
          </a:p>
          <a:p>
            <a:r>
              <a:rPr lang="en-GB" sz="2200" b="1" dirty="0">
                <a:ln>
                  <a:solidFill>
                    <a:schemeClr val="bg2">
                      <a:lumMod val="60000"/>
                      <a:lumOff val="40000"/>
                    </a:schemeClr>
                  </a:solidFill>
                </a:ln>
              </a:rPr>
              <a:t>Which volcanoes are likely to cause the most damage if they blow?</a:t>
            </a:r>
          </a:p>
        </p:txBody>
      </p:sp>
    </p:spTree>
    <p:extLst>
      <p:ext uri="{BB962C8B-B14F-4D97-AF65-F5344CB8AC3E}">
        <p14:creationId xmlns:p14="http://schemas.microsoft.com/office/powerpoint/2010/main" val="361496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0B60-5B2B-3646-B30C-4EB3EC165425}"/>
              </a:ext>
            </a:extLst>
          </p:cNvPr>
          <p:cNvSpPr>
            <a:spLocks noGrp="1"/>
          </p:cNvSpPr>
          <p:nvPr>
            <p:ph type="title"/>
          </p:nvPr>
        </p:nvSpPr>
        <p:spPr>
          <a:xfrm>
            <a:off x="3447836" y="87500"/>
            <a:ext cx="8610600" cy="1293028"/>
          </a:xfrm>
        </p:spPr>
        <p:txBody>
          <a:bodyPr/>
          <a:lstStyle/>
          <a:p>
            <a:r>
              <a:rPr lang="en-US" b="1" dirty="0">
                <a:ln>
                  <a:solidFill>
                    <a:schemeClr val="bg2">
                      <a:lumMod val="60000"/>
                      <a:lumOff val="40000"/>
                    </a:schemeClr>
                  </a:solidFill>
                </a:ln>
              </a:rPr>
              <a:t>Presentation Content</a:t>
            </a:r>
          </a:p>
        </p:txBody>
      </p:sp>
      <p:sp>
        <p:nvSpPr>
          <p:cNvPr id="3" name="Content Placeholder 2">
            <a:extLst>
              <a:ext uri="{FF2B5EF4-FFF2-40B4-BE49-F238E27FC236}">
                <a16:creationId xmlns:a16="http://schemas.microsoft.com/office/drawing/2014/main" id="{9246729E-B773-9649-8F7F-DD394F8F3DE8}"/>
              </a:ext>
            </a:extLst>
          </p:cNvPr>
          <p:cNvSpPr>
            <a:spLocks noGrp="1"/>
          </p:cNvSpPr>
          <p:nvPr>
            <p:ph idx="1"/>
          </p:nvPr>
        </p:nvSpPr>
        <p:spPr>
          <a:xfrm>
            <a:off x="261257" y="2057401"/>
            <a:ext cx="8432799" cy="4561113"/>
          </a:xfrm>
        </p:spPr>
        <p:txBody>
          <a:bodyPr>
            <a:noAutofit/>
          </a:bodyPr>
          <a:lstStyle/>
          <a:p>
            <a:pPr>
              <a:lnSpc>
                <a:spcPct val="150000"/>
              </a:lnSpc>
            </a:pPr>
            <a:r>
              <a:rPr lang="en-US" sz="4000" b="1" dirty="0">
                <a:ln>
                  <a:solidFill>
                    <a:schemeClr val="bg2">
                      <a:lumMod val="60000"/>
                      <a:lumOff val="40000"/>
                    </a:schemeClr>
                  </a:solidFill>
                </a:ln>
              </a:rPr>
              <a:t>Data</a:t>
            </a:r>
          </a:p>
          <a:p>
            <a:pPr>
              <a:lnSpc>
                <a:spcPct val="150000"/>
              </a:lnSpc>
            </a:pPr>
            <a:r>
              <a:rPr lang="en-US" sz="4000" b="1" dirty="0">
                <a:ln>
                  <a:solidFill>
                    <a:schemeClr val="bg2">
                      <a:lumMod val="60000"/>
                      <a:lumOff val="40000"/>
                    </a:schemeClr>
                  </a:solidFill>
                </a:ln>
              </a:rPr>
              <a:t>Questions and Analysis</a:t>
            </a:r>
          </a:p>
          <a:p>
            <a:pPr>
              <a:lnSpc>
                <a:spcPct val="150000"/>
              </a:lnSpc>
            </a:pPr>
            <a:r>
              <a:rPr lang="en-US" sz="4000" b="1" dirty="0">
                <a:ln>
                  <a:solidFill>
                    <a:schemeClr val="bg2">
                      <a:lumMod val="60000"/>
                      <a:lumOff val="40000"/>
                    </a:schemeClr>
                  </a:solidFill>
                </a:ln>
              </a:rPr>
              <a:t>Summary</a:t>
            </a:r>
          </a:p>
          <a:p>
            <a:pPr>
              <a:lnSpc>
                <a:spcPct val="150000"/>
              </a:lnSpc>
            </a:pPr>
            <a:r>
              <a:rPr lang="en-US" sz="4000" b="1" dirty="0">
                <a:ln>
                  <a:solidFill>
                    <a:schemeClr val="bg2">
                      <a:lumMod val="60000"/>
                      <a:lumOff val="40000"/>
                    </a:schemeClr>
                  </a:solidFill>
                </a:ln>
              </a:rPr>
              <a:t>The Future</a:t>
            </a:r>
          </a:p>
          <a:p>
            <a:endParaRPr lang="en-US" sz="4000" b="1" dirty="0"/>
          </a:p>
        </p:txBody>
      </p:sp>
    </p:spTree>
    <p:extLst>
      <p:ext uri="{BB962C8B-B14F-4D97-AF65-F5344CB8AC3E}">
        <p14:creationId xmlns:p14="http://schemas.microsoft.com/office/powerpoint/2010/main" val="181137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F2AF05-6038-CB4A-9DC0-C49F90EE2DCE}"/>
              </a:ext>
            </a:extLst>
          </p:cNvPr>
          <p:cNvSpPr>
            <a:spLocks noGrp="1"/>
          </p:cNvSpPr>
          <p:nvPr>
            <p:ph type="title"/>
          </p:nvPr>
        </p:nvSpPr>
        <p:spPr>
          <a:xfrm>
            <a:off x="6271846" y="-69727"/>
            <a:ext cx="5785338" cy="1418085"/>
          </a:xfrm>
        </p:spPr>
        <p:txBody>
          <a:bodyPr/>
          <a:lstStyle/>
          <a:p>
            <a:r>
              <a:rPr lang="en-US" b="1" dirty="0">
                <a:ln>
                  <a:solidFill>
                    <a:schemeClr val="bg2">
                      <a:lumMod val="60000"/>
                      <a:lumOff val="40000"/>
                    </a:schemeClr>
                  </a:solidFill>
                </a:ln>
              </a:rPr>
              <a:t>The future</a:t>
            </a:r>
          </a:p>
        </p:txBody>
      </p:sp>
      <p:sp>
        <p:nvSpPr>
          <p:cNvPr id="8" name="Content Placeholder 7">
            <a:extLst>
              <a:ext uri="{FF2B5EF4-FFF2-40B4-BE49-F238E27FC236}">
                <a16:creationId xmlns:a16="http://schemas.microsoft.com/office/drawing/2014/main" id="{CDC37C9F-C744-CB4F-ACD6-9631CD5D18EF}"/>
              </a:ext>
            </a:extLst>
          </p:cNvPr>
          <p:cNvSpPr>
            <a:spLocks noGrp="1"/>
          </p:cNvSpPr>
          <p:nvPr>
            <p:ph sz="half" idx="2"/>
          </p:nvPr>
        </p:nvSpPr>
        <p:spPr>
          <a:xfrm>
            <a:off x="846992" y="2790092"/>
            <a:ext cx="10498015" cy="3100346"/>
          </a:xfrm>
        </p:spPr>
        <p:txBody>
          <a:bodyPr/>
          <a:lstStyle/>
          <a:p>
            <a:pPr>
              <a:lnSpc>
                <a:spcPct val="150000"/>
              </a:lnSpc>
            </a:pPr>
            <a:r>
              <a:rPr lang="en-US" b="1" dirty="0">
                <a:ln>
                  <a:solidFill>
                    <a:schemeClr val="bg2">
                      <a:lumMod val="60000"/>
                      <a:lumOff val="40000"/>
                    </a:schemeClr>
                  </a:solidFill>
                </a:ln>
              </a:rPr>
              <a:t>48 volcanoes were in continuing eruption status at the beginning of 2022</a:t>
            </a:r>
          </a:p>
          <a:p>
            <a:pPr>
              <a:lnSpc>
                <a:spcPct val="150000"/>
              </a:lnSpc>
            </a:pPr>
            <a:r>
              <a:rPr lang="en-US" b="1" dirty="0">
                <a:ln>
                  <a:solidFill>
                    <a:schemeClr val="bg2">
                      <a:lumMod val="60000"/>
                      <a:lumOff val="40000"/>
                    </a:schemeClr>
                  </a:solidFill>
                </a:ln>
              </a:rPr>
              <a:t>Approximately 20 volcanoes are erupting on any particular day</a:t>
            </a:r>
          </a:p>
          <a:p>
            <a:pPr>
              <a:lnSpc>
                <a:spcPct val="150000"/>
              </a:lnSpc>
            </a:pPr>
            <a:r>
              <a:rPr lang="en-US" b="1" dirty="0">
                <a:ln>
                  <a:solidFill>
                    <a:schemeClr val="bg2">
                      <a:lumMod val="60000"/>
                      <a:lumOff val="40000"/>
                    </a:schemeClr>
                  </a:solidFill>
                </a:ln>
              </a:rPr>
              <a:t>AI and machine learning is being used to predict eruptions</a:t>
            </a:r>
          </a:p>
          <a:p>
            <a:pPr>
              <a:lnSpc>
                <a:spcPct val="150000"/>
              </a:lnSpc>
            </a:pPr>
            <a:r>
              <a:rPr lang="en-US" b="1" dirty="0">
                <a:ln>
                  <a:solidFill>
                    <a:schemeClr val="bg2">
                      <a:lumMod val="60000"/>
                      <a:lumOff val="40000"/>
                    </a:schemeClr>
                  </a:solidFill>
                </a:ln>
              </a:rPr>
              <a:t>BUT – at the moment undergraduate students are still better at picking out eruptions than the machines</a:t>
            </a:r>
          </a:p>
        </p:txBody>
      </p:sp>
    </p:spTree>
    <p:extLst>
      <p:ext uri="{BB962C8B-B14F-4D97-AF65-F5344CB8AC3E}">
        <p14:creationId xmlns:p14="http://schemas.microsoft.com/office/powerpoint/2010/main" val="8813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6DA6B31-4BF7-784D-BCB9-6D4B64FD7E6C}"/>
              </a:ext>
            </a:extLst>
          </p:cNvPr>
          <p:cNvSpPr txBox="1">
            <a:spLocks/>
          </p:cNvSpPr>
          <p:nvPr/>
        </p:nvSpPr>
        <p:spPr>
          <a:xfrm>
            <a:off x="6172200" y="281965"/>
            <a:ext cx="5785338" cy="1418085"/>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ln>
                  <a:solidFill>
                    <a:schemeClr val="bg2">
                      <a:lumMod val="60000"/>
                      <a:lumOff val="40000"/>
                    </a:schemeClr>
                  </a:solidFill>
                </a:ln>
              </a:rPr>
              <a:t>Learnings</a:t>
            </a:r>
          </a:p>
        </p:txBody>
      </p:sp>
      <p:sp>
        <p:nvSpPr>
          <p:cNvPr id="5" name="Content Placeholder 4">
            <a:extLst>
              <a:ext uri="{FF2B5EF4-FFF2-40B4-BE49-F238E27FC236}">
                <a16:creationId xmlns:a16="http://schemas.microsoft.com/office/drawing/2014/main" id="{9C702E0B-5E86-DB41-A4C7-1F9AA2F38C7D}"/>
              </a:ext>
            </a:extLst>
          </p:cNvPr>
          <p:cNvSpPr>
            <a:spLocks noGrp="1"/>
          </p:cNvSpPr>
          <p:nvPr>
            <p:ph sz="half" idx="1"/>
          </p:nvPr>
        </p:nvSpPr>
        <p:spPr/>
        <p:txBody>
          <a:bodyPr/>
          <a:lstStyle/>
          <a:p>
            <a:r>
              <a:rPr lang="en-US" b="1" dirty="0">
                <a:ln>
                  <a:solidFill>
                    <a:schemeClr val="bg2">
                      <a:lumMod val="60000"/>
                      <a:lumOff val="40000"/>
                    </a:schemeClr>
                  </a:solidFill>
                </a:ln>
              </a:rPr>
              <a:t>I didn’t use the tree ring or </a:t>
            </a:r>
            <a:r>
              <a:rPr lang="en-US" b="1" dirty="0" err="1">
                <a:ln>
                  <a:solidFill>
                    <a:schemeClr val="bg2">
                      <a:lumMod val="60000"/>
                      <a:lumOff val="40000"/>
                    </a:schemeClr>
                  </a:solidFill>
                </a:ln>
              </a:rPr>
              <a:t>sulphur</a:t>
            </a:r>
            <a:r>
              <a:rPr lang="en-US" b="1" dirty="0">
                <a:ln>
                  <a:solidFill>
                    <a:schemeClr val="bg2">
                      <a:lumMod val="60000"/>
                      <a:lumOff val="40000"/>
                    </a:schemeClr>
                  </a:solidFill>
                </a:ln>
              </a:rPr>
              <a:t> datasets for analysis</a:t>
            </a:r>
          </a:p>
          <a:p>
            <a:r>
              <a:rPr lang="en-US" b="1" dirty="0">
                <a:ln>
                  <a:solidFill>
                    <a:schemeClr val="bg2">
                      <a:lumMod val="60000"/>
                      <a:lumOff val="40000"/>
                    </a:schemeClr>
                  </a:solidFill>
                </a:ln>
              </a:rPr>
              <a:t>Some of the datasets were messier than I first thought and caused problems when matching</a:t>
            </a:r>
          </a:p>
          <a:p>
            <a:r>
              <a:rPr lang="en-US" b="1" dirty="0">
                <a:ln>
                  <a:solidFill>
                    <a:schemeClr val="bg2">
                      <a:lumMod val="60000"/>
                      <a:lumOff val="40000"/>
                    </a:schemeClr>
                  </a:solidFill>
                </a:ln>
              </a:rPr>
              <a:t>Start earlier </a:t>
            </a:r>
          </a:p>
          <a:p>
            <a:r>
              <a:rPr lang="en-US" b="1" dirty="0">
                <a:ln>
                  <a:solidFill>
                    <a:schemeClr val="bg2">
                      <a:lumMod val="60000"/>
                      <a:lumOff val="40000"/>
                    </a:schemeClr>
                  </a:solidFill>
                </a:ln>
              </a:rPr>
              <a:t>Predictive modelling a possibility for the future but the unpredictability of volcanoes makes this very, very difficult</a:t>
            </a:r>
          </a:p>
        </p:txBody>
      </p:sp>
      <p:pic>
        <p:nvPicPr>
          <p:cNvPr id="7" name="Content Placeholder 5" descr="Shape&#10;&#10;Description automatically generated">
            <a:extLst>
              <a:ext uri="{FF2B5EF4-FFF2-40B4-BE49-F238E27FC236}">
                <a16:creationId xmlns:a16="http://schemas.microsoft.com/office/drawing/2014/main" id="{7D57E884-F42A-6642-943C-BFBDEF4547CB}"/>
              </a:ext>
            </a:extLst>
          </p:cNvPr>
          <p:cNvPicPr>
            <a:picLocks noChangeAspect="1"/>
          </p:cNvPicPr>
          <p:nvPr/>
        </p:nvPicPr>
        <p:blipFill>
          <a:blip r:embed="rId3"/>
          <a:stretch>
            <a:fillRect/>
          </a:stretch>
        </p:blipFill>
        <p:spPr>
          <a:xfrm>
            <a:off x="7397261" y="1226391"/>
            <a:ext cx="3470031" cy="5209577"/>
          </a:xfrm>
          <a:prstGeom prst="rect">
            <a:avLst/>
          </a:prstGeom>
        </p:spPr>
      </p:pic>
    </p:spTree>
    <p:extLst>
      <p:ext uri="{BB962C8B-B14F-4D97-AF65-F5344CB8AC3E}">
        <p14:creationId xmlns:p14="http://schemas.microsoft.com/office/powerpoint/2010/main" val="2710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D4C3-2F5F-A647-A9DF-D25E5054EC7D}"/>
              </a:ext>
            </a:extLst>
          </p:cNvPr>
          <p:cNvSpPr>
            <a:spLocks noGrp="1"/>
          </p:cNvSpPr>
          <p:nvPr>
            <p:ph type="title"/>
          </p:nvPr>
        </p:nvSpPr>
        <p:spPr>
          <a:xfrm>
            <a:off x="3305908" y="283727"/>
            <a:ext cx="8610600" cy="1293028"/>
          </a:xfrm>
        </p:spPr>
        <p:txBody>
          <a:bodyPr>
            <a:normAutofit/>
          </a:bodyPr>
          <a:lstStyle/>
          <a:p>
            <a:r>
              <a:rPr lang="en-US" sz="4800" b="1" dirty="0">
                <a:ln>
                  <a:solidFill>
                    <a:schemeClr val="bg2">
                      <a:lumMod val="60000"/>
                      <a:lumOff val="40000"/>
                    </a:schemeClr>
                  </a:solidFill>
                </a:ln>
              </a:rPr>
              <a:t>Thank You</a:t>
            </a:r>
          </a:p>
        </p:txBody>
      </p:sp>
    </p:spTree>
    <p:extLst>
      <p:ext uri="{BB962C8B-B14F-4D97-AF65-F5344CB8AC3E}">
        <p14:creationId xmlns:p14="http://schemas.microsoft.com/office/powerpoint/2010/main" val="2449279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3535-C753-D741-971D-630F8514213B}"/>
              </a:ext>
            </a:extLst>
          </p:cNvPr>
          <p:cNvSpPr>
            <a:spLocks noGrp="1"/>
          </p:cNvSpPr>
          <p:nvPr>
            <p:ph type="title"/>
          </p:nvPr>
        </p:nvSpPr>
        <p:spPr>
          <a:xfrm>
            <a:off x="2319454" y="764373"/>
            <a:ext cx="9186746" cy="1293028"/>
          </a:xfrm>
        </p:spPr>
        <p:txBody>
          <a:bodyPr/>
          <a:lstStyle/>
          <a:p>
            <a:r>
              <a:rPr lang="en-US" b="1" dirty="0">
                <a:ln>
                  <a:solidFill>
                    <a:schemeClr val="bg2">
                      <a:lumMod val="60000"/>
                      <a:lumOff val="40000"/>
                    </a:schemeClr>
                  </a:solidFill>
                </a:ln>
              </a:rPr>
              <a:t>References/Acknowledgements</a:t>
            </a:r>
          </a:p>
        </p:txBody>
      </p:sp>
      <p:sp>
        <p:nvSpPr>
          <p:cNvPr id="3" name="Content Placeholder 2">
            <a:extLst>
              <a:ext uri="{FF2B5EF4-FFF2-40B4-BE49-F238E27FC236}">
                <a16:creationId xmlns:a16="http://schemas.microsoft.com/office/drawing/2014/main" id="{F8ADABFD-FDE0-3D4C-9DA4-EFA98090FCCE}"/>
              </a:ext>
            </a:extLst>
          </p:cNvPr>
          <p:cNvSpPr>
            <a:spLocks noGrp="1"/>
          </p:cNvSpPr>
          <p:nvPr>
            <p:ph idx="1"/>
          </p:nvPr>
        </p:nvSpPr>
        <p:spPr/>
        <p:txBody>
          <a:bodyPr/>
          <a:lstStyle/>
          <a:p>
            <a:pPr>
              <a:lnSpc>
                <a:spcPct val="150000"/>
              </a:lnSpc>
            </a:pPr>
            <a:r>
              <a:rPr lang="en-US" b="1" dirty="0">
                <a:ln>
                  <a:solidFill>
                    <a:schemeClr val="bg2">
                      <a:lumMod val="60000"/>
                      <a:lumOff val="40000"/>
                    </a:schemeClr>
                  </a:solidFill>
                </a:ln>
              </a:rPr>
              <a:t>Tidy Tuesday Data</a:t>
            </a:r>
          </a:p>
          <a:p>
            <a:pPr>
              <a:lnSpc>
                <a:spcPct val="150000"/>
              </a:lnSpc>
            </a:pPr>
            <a:r>
              <a:rPr lang="en-US" b="1" dirty="0">
                <a:ln>
                  <a:solidFill>
                    <a:schemeClr val="bg2">
                      <a:lumMod val="60000"/>
                      <a:lumOff val="40000"/>
                    </a:schemeClr>
                  </a:solidFill>
                </a:ln>
              </a:rPr>
              <a:t>National Geographic </a:t>
            </a:r>
          </a:p>
          <a:p>
            <a:pPr>
              <a:lnSpc>
                <a:spcPct val="150000"/>
              </a:lnSpc>
            </a:pPr>
            <a:r>
              <a:rPr lang="en-US" b="1" dirty="0">
                <a:ln>
                  <a:solidFill>
                    <a:schemeClr val="bg2">
                      <a:lumMod val="60000"/>
                      <a:lumOff val="40000"/>
                    </a:schemeClr>
                  </a:solidFill>
                </a:ln>
              </a:rPr>
              <a:t>Getty Images (main photo)</a:t>
            </a:r>
          </a:p>
          <a:p>
            <a:pPr>
              <a:lnSpc>
                <a:spcPct val="150000"/>
              </a:lnSpc>
            </a:pPr>
            <a:r>
              <a:rPr lang="en-GB" b="1" dirty="0">
                <a:ln>
                  <a:solidFill>
                    <a:schemeClr val="bg2">
                      <a:lumMod val="60000"/>
                      <a:lumOff val="40000"/>
                    </a:schemeClr>
                  </a:solidFill>
                </a:ln>
              </a:rPr>
              <a:t>How AI and satellites could help predict volcanic eruptions</a:t>
            </a:r>
          </a:p>
          <a:p>
            <a:pPr>
              <a:lnSpc>
                <a:spcPct val="150000"/>
              </a:lnSpc>
            </a:pPr>
            <a:r>
              <a:rPr lang="en-GB" b="1" dirty="0">
                <a:ln>
                  <a:solidFill>
                    <a:schemeClr val="bg2">
                      <a:lumMod val="60000"/>
                      <a:lumOff val="40000"/>
                    </a:schemeClr>
                  </a:solidFill>
                </a:ln>
              </a:rPr>
              <a:t>The Characteristics of Volcanic Eruption in Indonesia</a:t>
            </a:r>
          </a:p>
          <a:p>
            <a:pPr>
              <a:lnSpc>
                <a:spcPct val="150000"/>
              </a:lnSpc>
            </a:pPr>
            <a:endParaRPr lang="en-GB" b="1" dirty="0">
              <a:ln>
                <a:solidFill>
                  <a:schemeClr val="bg2">
                    <a:lumMod val="60000"/>
                    <a:lumOff val="40000"/>
                  </a:schemeClr>
                </a:solidFill>
              </a:ln>
            </a:endParaRPr>
          </a:p>
          <a:p>
            <a:endParaRPr lang="en-US" b="1" dirty="0">
              <a:ln>
                <a:solidFill>
                  <a:schemeClr val="bg2">
                    <a:lumMod val="60000"/>
                    <a:lumOff val="40000"/>
                  </a:schemeClr>
                </a:solidFill>
              </a:ln>
            </a:endParaRPr>
          </a:p>
        </p:txBody>
      </p:sp>
    </p:spTree>
    <p:extLst>
      <p:ext uri="{BB962C8B-B14F-4D97-AF65-F5344CB8AC3E}">
        <p14:creationId xmlns:p14="http://schemas.microsoft.com/office/powerpoint/2010/main" val="285066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D1D1-D547-7743-BCD6-CB4E774EBA8B}"/>
              </a:ext>
            </a:extLst>
          </p:cNvPr>
          <p:cNvSpPr>
            <a:spLocks noGrp="1"/>
          </p:cNvSpPr>
          <p:nvPr>
            <p:ph type="title"/>
          </p:nvPr>
        </p:nvSpPr>
        <p:spPr>
          <a:xfrm>
            <a:off x="3447836" y="0"/>
            <a:ext cx="8610600" cy="1293028"/>
          </a:xfrm>
        </p:spPr>
        <p:txBody>
          <a:bodyPr/>
          <a:lstStyle/>
          <a:p>
            <a:r>
              <a:rPr lang="en-US" b="1" dirty="0">
                <a:ln>
                  <a:solidFill>
                    <a:schemeClr val="bg2">
                      <a:lumMod val="60000"/>
                      <a:lumOff val="40000"/>
                    </a:schemeClr>
                  </a:solidFill>
                </a:ln>
              </a:rPr>
              <a:t>Data Sources</a:t>
            </a:r>
          </a:p>
        </p:txBody>
      </p:sp>
      <p:sp>
        <p:nvSpPr>
          <p:cNvPr id="3" name="Content Placeholder 2">
            <a:extLst>
              <a:ext uri="{FF2B5EF4-FFF2-40B4-BE49-F238E27FC236}">
                <a16:creationId xmlns:a16="http://schemas.microsoft.com/office/drawing/2014/main" id="{4EB53946-D9E5-0440-982D-00E8C665BFC2}"/>
              </a:ext>
            </a:extLst>
          </p:cNvPr>
          <p:cNvSpPr>
            <a:spLocks noGrp="1"/>
          </p:cNvSpPr>
          <p:nvPr>
            <p:ph idx="1"/>
          </p:nvPr>
        </p:nvSpPr>
        <p:spPr>
          <a:xfrm>
            <a:off x="703385" y="1432561"/>
            <a:ext cx="10820400" cy="930998"/>
          </a:xfrm>
        </p:spPr>
        <p:txBody>
          <a:bodyPr>
            <a:normAutofit/>
          </a:bodyPr>
          <a:lstStyle/>
          <a:p>
            <a:pPr marL="0" indent="0">
              <a:buNone/>
            </a:pPr>
            <a:r>
              <a:rPr lang="en-US" sz="2400" b="1" dirty="0">
                <a:ln>
                  <a:solidFill>
                    <a:schemeClr val="bg2">
                      <a:lumMod val="60000"/>
                      <a:lumOff val="40000"/>
                    </a:schemeClr>
                  </a:solidFill>
                </a:ln>
              </a:rPr>
              <a:t>Primarily from a Tidy Tuesday set – </a:t>
            </a:r>
            <a:br>
              <a:rPr lang="en-US" sz="2400" b="1" dirty="0">
                <a:ln>
                  <a:solidFill>
                    <a:schemeClr val="bg2">
                      <a:lumMod val="60000"/>
                      <a:lumOff val="40000"/>
                    </a:schemeClr>
                  </a:solidFill>
                </a:ln>
              </a:rPr>
            </a:br>
            <a:r>
              <a:rPr lang="en-US" sz="2400" b="1" dirty="0">
                <a:ln>
                  <a:solidFill>
                    <a:schemeClr val="bg2">
                      <a:lumMod val="60000"/>
                      <a:lumOff val="40000"/>
                    </a:schemeClr>
                  </a:solidFill>
                </a:ln>
              </a:rPr>
              <a:t>a</a:t>
            </a:r>
            <a:r>
              <a:rPr lang="en-GB" sz="2400" b="1" dirty="0">
                <a:ln>
                  <a:solidFill>
                    <a:schemeClr val="bg2">
                      <a:lumMod val="60000"/>
                      <a:lumOff val="40000"/>
                    </a:schemeClr>
                  </a:solidFill>
                </a:ln>
              </a:rPr>
              <a:t> weekly data project aimed at the R ecosystem</a:t>
            </a:r>
            <a:endParaRPr lang="en-US" sz="2400" b="1" dirty="0">
              <a:ln>
                <a:solidFill>
                  <a:schemeClr val="bg2">
                    <a:lumMod val="60000"/>
                    <a:lumOff val="40000"/>
                  </a:schemeClr>
                </a:solidFill>
              </a:ln>
            </a:endParaRPr>
          </a:p>
        </p:txBody>
      </p:sp>
      <p:sp>
        <p:nvSpPr>
          <p:cNvPr id="4" name="Content Placeholder 2">
            <a:extLst>
              <a:ext uri="{FF2B5EF4-FFF2-40B4-BE49-F238E27FC236}">
                <a16:creationId xmlns:a16="http://schemas.microsoft.com/office/drawing/2014/main" id="{DEDC329C-B71D-3B48-B1A2-D25070BBEAD6}"/>
              </a:ext>
            </a:extLst>
          </p:cNvPr>
          <p:cNvSpPr txBox="1">
            <a:spLocks/>
          </p:cNvSpPr>
          <p:nvPr/>
        </p:nvSpPr>
        <p:spPr>
          <a:xfrm>
            <a:off x="685800" y="2503092"/>
            <a:ext cx="10820400" cy="4124045"/>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sz="2400" b="1" dirty="0">
                <a:ln>
                  <a:solidFill>
                    <a:schemeClr val="bg2">
                      <a:lumMod val="60000"/>
                      <a:lumOff val="40000"/>
                    </a:schemeClr>
                  </a:solidFill>
                </a:ln>
              </a:rPr>
              <a:t>Tidy Tuesday Data:</a:t>
            </a:r>
          </a:p>
          <a:p>
            <a:pPr>
              <a:lnSpc>
                <a:spcPct val="150000"/>
              </a:lnSpc>
            </a:pPr>
            <a:r>
              <a:rPr lang="en-GB" sz="2400" b="1" dirty="0">
                <a:ln>
                  <a:solidFill>
                    <a:schemeClr val="bg2">
                      <a:lumMod val="60000"/>
                      <a:lumOff val="40000"/>
                    </a:schemeClr>
                  </a:solidFill>
                </a:ln>
              </a:rPr>
              <a:t>Eruptions</a:t>
            </a:r>
          </a:p>
          <a:p>
            <a:pPr>
              <a:lnSpc>
                <a:spcPct val="150000"/>
              </a:lnSpc>
            </a:pPr>
            <a:r>
              <a:rPr lang="en-GB" sz="2400" b="1" dirty="0">
                <a:ln>
                  <a:solidFill>
                    <a:schemeClr val="bg2">
                      <a:lumMod val="60000"/>
                      <a:lumOff val="40000"/>
                    </a:schemeClr>
                  </a:solidFill>
                </a:ln>
              </a:rPr>
              <a:t>Events</a:t>
            </a:r>
          </a:p>
          <a:p>
            <a:pPr>
              <a:lnSpc>
                <a:spcPct val="150000"/>
              </a:lnSpc>
            </a:pPr>
            <a:r>
              <a:rPr lang="en-GB" sz="2400" b="1" dirty="0" err="1">
                <a:ln>
                  <a:solidFill>
                    <a:schemeClr val="bg2">
                      <a:lumMod val="60000"/>
                      <a:lumOff val="40000"/>
                    </a:schemeClr>
                  </a:solidFill>
                </a:ln>
              </a:rPr>
              <a:t>Sulfur</a:t>
            </a:r>
            <a:endParaRPr lang="en-GB" sz="2400" b="1" dirty="0">
              <a:ln>
                <a:solidFill>
                  <a:schemeClr val="bg2">
                    <a:lumMod val="60000"/>
                    <a:lumOff val="40000"/>
                  </a:schemeClr>
                </a:solidFill>
              </a:ln>
            </a:endParaRPr>
          </a:p>
          <a:p>
            <a:pPr>
              <a:lnSpc>
                <a:spcPct val="150000"/>
              </a:lnSpc>
            </a:pPr>
            <a:r>
              <a:rPr lang="en-GB" sz="2400" b="1" dirty="0">
                <a:ln>
                  <a:solidFill>
                    <a:schemeClr val="bg2">
                      <a:lumMod val="60000"/>
                      <a:lumOff val="40000"/>
                    </a:schemeClr>
                  </a:solidFill>
                </a:ln>
              </a:rPr>
              <a:t>Tree rings</a:t>
            </a:r>
          </a:p>
          <a:p>
            <a:pPr>
              <a:lnSpc>
                <a:spcPct val="150000"/>
              </a:lnSpc>
            </a:pPr>
            <a:r>
              <a:rPr lang="en-GB" sz="2400" b="1" dirty="0">
                <a:ln>
                  <a:solidFill>
                    <a:schemeClr val="bg2">
                      <a:lumMod val="60000"/>
                      <a:lumOff val="40000"/>
                    </a:schemeClr>
                  </a:solidFill>
                </a:ln>
              </a:rPr>
              <a:t>Volcano</a:t>
            </a:r>
          </a:p>
          <a:p>
            <a:pPr marL="0" indent="0">
              <a:lnSpc>
                <a:spcPct val="150000"/>
              </a:lnSpc>
              <a:buNone/>
            </a:pPr>
            <a:r>
              <a:rPr lang="en-GB" sz="2400" b="1" dirty="0">
                <a:ln>
                  <a:solidFill>
                    <a:schemeClr val="bg2">
                      <a:lumMod val="60000"/>
                      <a:lumOff val="40000"/>
                    </a:schemeClr>
                  </a:solidFill>
                </a:ln>
              </a:rPr>
              <a:t>Other Data:</a:t>
            </a:r>
          </a:p>
          <a:p>
            <a:pPr>
              <a:lnSpc>
                <a:spcPct val="150000"/>
              </a:lnSpc>
            </a:pPr>
            <a:r>
              <a:rPr lang="en-GB" sz="2400" b="1" dirty="0">
                <a:ln>
                  <a:solidFill>
                    <a:schemeClr val="bg2">
                      <a:lumMod val="60000"/>
                      <a:lumOff val="40000"/>
                    </a:schemeClr>
                  </a:solidFill>
                </a:ln>
              </a:rPr>
              <a:t>Explanation of the VEI scale</a:t>
            </a:r>
          </a:p>
          <a:p>
            <a:pPr>
              <a:lnSpc>
                <a:spcPct val="150000"/>
              </a:lnSpc>
            </a:pPr>
            <a:r>
              <a:rPr lang="en-GB" sz="2400" b="1" dirty="0">
                <a:ln>
                  <a:solidFill>
                    <a:schemeClr val="bg2">
                      <a:lumMod val="60000"/>
                      <a:lumOff val="40000"/>
                    </a:schemeClr>
                  </a:solidFill>
                </a:ln>
              </a:rPr>
              <a:t>Number of recorded deaths from eruptions</a:t>
            </a:r>
          </a:p>
          <a:p>
            <a:pPr marL="0" indent="0">
              <a:buFont typeface="Arial" panose="020B0604020202020204" pitchFamily="34" charset="0"/>
              <a:buNone/>
            </a:pPr>
            <a:endParaRPr lang="en-US" sz="2400" b="1" dirty="0"/>
          </a:p>
        </p:txBody>
      </p:sp>
    </p:spTree>
    <p:extLst>
      <p:ext uri="{BB962C8B-B14F-4D97-AF65-F5344CB8AC3E}">
        <p14:creationId xmlns:p14="http://schemas.microsoft.com/office/powerpoint/2010/main" val="21732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3B81B-6A47-8442-B918-2C19F0AB1311}"/>
              </a:ext>
            </a:extLst>
          </p:cNvPr>
          <p:cNvSpPr>
            <a:spLocks noGrp="1"/>
          </p:cNvSpPr>
          <p:nvPr>
            <p:ph type="title"/>
          </p:nvPr>
        </p:nvSpPr>
        <p:spPr>
          <a:xfrm>
            <a:off x="3446584" y="0"/>
            <a:ext cx="8610600" cy="1293028"/>
          </a:xfrm>
        </p:spPr>
        <p:txBody>
          <a:bodyPr/>
          <a:lstStyle/>
          <a:p>
            <a:r>
              <a:rPr lang="en-US" b="1" dirty="0">
                <a:ln>
                  <a:solidFill>
                    <a:schemeClr val="bg2">
                      <a:lumMod val="60000"/>
                      <a:lumOff val="40000"/>
                    </a:schemeClr>
                  </a:solidFill>
                </a:ln>
              </a:rPr>
              <a:t>Data Cleaning</a:t>
            </a:r>
          </a:p>
        </p:txBody>
      </p:sp>
      <p:sp>
        <p:nvSpPr>
          <p:cNvPr id="3" name="Content Placeholder 2">
            <a:extLst>
              <a:ext uri="{FF2B5EF4-FFF2-40B4-BE49-F238E27FC236}">
                <a16:creationId xmlns:a16="http://schemas.microsoft.com/office/drawing/2014/main" id="{A45CD823-11C1-CF48-AF86-D63E3AA19EB5}"/>
              </a:ext>
            </a:extLst>
          </p:cNvPr>
          <p:cNvSpPr>
            <a:spLocks noGrp="1"/>
          </p:cNvSpPr>
          <p:nvPr>
            <p:ph idx="1"/>
          </p:nvPr>
        </p:nvSpPr>
        <p:spPr/>
        <p:txBody>
          <a:bodyPr/>
          <a:lstStyle/>
          <a:p>
            <a:pPr marL="0" indent="0">
              <a:buNone/>
            </a:pPr>
            <a:r>
              <a:rPr lang="en-US" b="1" dirty="0">
                <a:ln>
                  <a:solidFill>
                    <a:schemeClr val="bg2">
                      <a:lumMod val="60000"/>
                      <a:lumOff val="40000"/>
                    </a:schemeClr>
                  </a:solidFill>
                </a:ln>
              </a:rPr>
              <a:t>The Tidy Tuesday datasets were very clean to begin with </a:t>
            </a:r>
          </a:p>
          <a:p>
            <a:pPr marL="0" indent="0">
              <a:buNone/>
            </a:pPr>
            <a:r>
              <a:rPr lang="en-US" b="1" dirty="0">
                <a:ln>
                  <a:solidFill>
                    <a:schemeClr val="bg2">
                      <a:lumMod val="60000"/>
                      <a:lumOff val="40000"/>
                    </a:schemeClr>
                  </a:solidFill>
                </a:ln>
              </a:rPr>
              <a:t>	- a few unnecessary fields were removed</a:t>
            </a:r>
          </a:p>
          <a:p>
            <a:pPr marL="0" indent="0">
              <a:buNone/>
            </a:pPr>
            <a:r>
              <a:rPr lang="en-US" b="1" dirty="0">
                <a:ln>
                  <a:solidFill>
                    <a:schemeClr val="bg2">
                      <a:lumMod val="60000"/>
                      <a:lumOff val="40000"/>
                    </a:schemeClr>
                  </a:solidFill>
                </a:ln>
              </a:rPr>
              <a:t>	-  the data was joined and amended as needed </a:t>
            </a:r>
          </a:p>
          <a:p>
            <a:pPr marL="0" indent="0">
              <a:buNone/>
            </a:pPr>
            <a:endParaRPr lang="en-US" b="1" dirty="0">
              <a:ln>
                <a:solidFill>
                  <a:schemeClr val="bg2">
                    <a:lumMod val="60000"/>
                    <a:lumOff val="40000"/>
                  </a:schemeClr>
                </a:solidFill>
              </a:ln>
            </a:endParaRPr>
          </a:p>
          <a:p>
            <a:pPr marL="0" indent="0">
              <a:buNone/>
            </a:pPr>
            <a:r>
              <a:rPr lang="en-US" b="1" dirty="0">
                <a:ln>
                  <a:solidFill>
                    <a:schemeClr val="bg2">
                      <a:lumMod val="60000"/>
                      <a:lumOff val="40000"/>
                    </a:schemeClr>
                  </a:solidFill>
                </a:ln>
              </a:rPr>
              <a:t>The VEI (Volcanic Explosive Index) table needed a little formatting so it could be matched to the other datasets.</a:t>
            </a:r>
          </a:p>
          <a:p>
            <a:pPr marL="0" indent="0">
              <a:buNone/>
            </a:pPr>
            <a:endParaRPr lang="en-US" b="1" dirty="0">
              <a:ln>
                <a:solidFill>
                  <a:schemeClr val="bg2">
                    <a:lumMod val="60000"/>
                    <a:lumOff val="40000"/>
                  </a:schemeClr>
                </a:solidFill>
              </a:ln>
            </a:endParaRPr>
          </a:p>
          <a:p>
            <a:pPr marL="0" indent="0">
              <a:buNone/>
            </a:pPr>
            <a:r>
              <a:rPr lang="en-US" b="1" dirty="0">
                <a:ln>
                  <a:solidFill>
                    <a:schemeClr val="bg2">
                      <a:lumMod val="60000"/>
                      <a:lumOff val="40000"/>
                    </a:schemeClr>
                  </a:solidFill>
                </a:ln>
              </a:rPr>
              <a:t>The death database needed a lot of editing to match volcano names</a:t>
            </a:r>
          </a:p>
        </p:txBody>
      </p:sp>
    </p:spTree>
    <p:extLst>
      <p:ext uri="{BB962C8B-B14F-4D97-AF65-F5344CB8AC3E}">
        <p14:creationId xmlns:p14="http://schemas.microsoft.com/office/powerpoint/2010/main" val="233416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9105-1513-1E45-AB1F-C97CA9E031BB}"/>
              </a:ext>
            </a:extLst>
          </p:cNvPr>
          <p:cNvSpPr>
            <a:spLocks noGrp="1"/>
          </p:cNvSpPr>
          <p:nvPr>
            <p:ph type="title"/>
          </p:nvPr>
        </p:nvSpPr>
        <p:spPr>
          <a:xfrm>
            <a:off x="3069220" y="-12631"/>
            <a:ext cx="8610599" cy="1303867"/>
          </a:xfrm>
        </p:spPr>
        <p:txBody>
          <a:bodyPr/>
          <a:lstStyle/>
          <a:p>
            <a:r>
              <a:rPr lang="en-US" b="1" dirty="0">
                <a:ln>
                  <a:solidFill>
                    <a:schemeClr val="bg2">
                      <a:lumMod val="60000"/>
                      <a:lumOff val="40000"/>
                    </a:schemeClr>
                  </a:solidFill>
                </a:ln>
              </a:rPr>
              <a:t>Questions</a:t>
            </a:r>
          </a:p>
        </p:txBody>
      </p:sp>
      <p:sp>
        <p:nvSpPr>
          <p:cNvPr id="3" name="Text Placeholder 2">
            <a:extLst>
              <a:ext uri="{FF2B5EF4-FFF2-40B4-BE49-F238E27FC236}">
                <a16:creationId xmlns:a16="http://schemas.microsoft.com/office/drawing/2014/main" id="{DD7B52D8-323C-BA4C-94A3-EB55FFE7520F}"/>
              </a:ext>
            </a:extLst>
          </p:cNvPr>
          <p:cNvSpPr>
            <a:spLocks noGrp="1"/>
          </p:cNvSpPr>
          <p:nvPr>
            <p:ph type="body" idx="1"/>
          </p:nvPr>
        </p:nvSpPr>
        <p:spPr>
          <a:xfrm>
            <a:off x="685799" y="1164605"/>
            <a:ext cx="3456432" cy="1311128"/>
          </a:xfrm>
        </p:spPr>
        <p:txBody>
          <a:bodyPr>
            <a:spAutoFit/>
          </a:bodyPr>
          <a:lstStyle/>
          <a:p>
            <a:r>
              <a:rPr lang="en-GB" sz="2200" b="1" dirty="0">
                <a:ln>
                  <a:solidFill>
                    <a:schemeClr val="bg2">
                      <a:lumMod val="60000"/>
                      <a:lumOff val="40000"/>
                    </a:schemeClr>
                  </a:solidFill>
                </a:ln>
              </a:rPr>
              <a:t>Question One:</a:t>
            </a:r>
            <a:br>
              <a:rPr lang="en-GB" sz="2200" b="1" dirty="0">
                <a:ln>
                  <a:solidFill>
                    <a:schemeClr val="bg2">
                      <a:lumMod val="60000"/>
                      <a:lumOff val="40000"/>
                    </a:schemeClr>
                  </a:solidFill>
                </a:ln>
              </a:rPr>
            </a:br>
            <a:br>
              <a:rPr lang="en-GB" sz="2200" b="1" dirty="0">
                <a:ln>
                  <a:solidFill>
                    <a:schemeClr val="bg2">
                      <a:lumMod val="60000"/>
                      <a:lumOff val="40000"/>
                    </a:schemeClr>
                  </a:solidFill>
                </a:ln>
              </a:rPr>
            </a:br>
            <a:r>
              <a:rPr lang="en-GB" sz="2200" b="1" dirty="0">
                <a:ln>
                  <a:solidFill>
                    <a:schemeClr val="bg2">
                      <a:lumMod val="60000"/>
                      <a:lumOff val="40000"/>
                    </a:schemeClr>
                  </a:solidFill>
                </a:ln>
              </a:rPr>
              <a:t>Where are volcanic eruptions likely to occur</a:t>
            </a:r>
          </a:p>
        </p:txBody>
      </p:sp>
      <p:sp>
        <p:nvSpPr>
          <p:cNvPr id="4" name="Text Placeholder 3">
            <a:extLst>
              <a:ext uri="{FF2B5EF4-FFF2-40B4-BE49-F238E27FC236}">
                <a16:creationId xmlns:a16="http://schemas.microsoft.com/office/drawing/2014/main" id="{7473F410-90F2-AD41-AE4A-82AB354229CC}"/>
              </a:ext>
            </a:extLst>
          </p:cNvPr>
          <p:cNvSpPr>
            <a:spLocks noGrp="1"/>
          </p:cNvSpPr>
          <p:nvPr>
            <p:ph type="body" sz="half" idx="15"/>
          </p:nvPr>
        </p:nvSpPr>
        <p:spPr>
          <a:xfrm>
            <a:off x="685799" y="2904565"/>
            <a:ext cx="3456432" cy="3314132"/>
          </a:xfrm>
        </p:spPr>
        <p:txBody>
          <a:bodyPr>
            <a:normAutofit/>
          </a:bodyPr>
          <a:lstStyle/>
          <a:p>
            <a:pPr marL="285750" indent="-285750">
              <a:spcBef>
                <a:spcPts val="2200"/>
              </a:spcBef>
              <a:buFont typeface="Arial" panose="020B0604020202020204" pitchFamily="34" charset="0"/>
              <a:buChar char="•"/>
            </a:pPr>
            <a:r>
              <a:rPr lang="en-US" sz="1800" b="1" dirty="0">
                <a:ln>
                  <a:solidFill>
                    <a:schemeClr val="bg2">
                      <a:lumMod val="60000"/>
                      <a:lumOff val="40000"/>
                    </a:schemeClr>
                  </a:solidFill>
                </a:ln>
              </a:rPr>
              <a:t>Geographic location</a:t>
            </a:r>
          </a:p>
          <a:p>
            <a:pPr marL="285750" indent="-285750">
              <a:spcBef>
                <a:spcPts val="2200"/>
              </a:spcBef>
              <a:buFont typeface="Arial" panose="020B0604020202020204" pitchFamily="34" charset="0"/>
              <a:buChar char="•"/>
            </a:pPr>
            <a:r>
              <a:rPr lang="en-US" sz="1800" b="1" dirty="0">
                <a:ln>
                  <a:solidFill>
                    <a:schemeClr val="bg2">
                      <a:lumMod val="60000"/>
                      <a:lumOff val="40000"/>
                    </a:schemeClr>
                  </a:solidFill>
                </a:ln>
              </a:rPr>
              <a:t>Elevation</a:t>
            </a:r>
          </a:p>
          <a:p>
            <a:endParaRPr lang="en-US" sz="1800" b="1" dirty="0">
              <a:ln>
                <a:solidFill>
                  <a:schemeClr val="bg2">
                    <a:lumMod val="60000"/>
                    <a:lumOff val="40000"/>
                  </a:schemeClr>
                </a:solidFill>
              </a:ln>
            </a:endParaRPr>
          </a:p>
        </p:txBody>
      </p:sp>
    </p:spTree>
    <p:extLst>
      <p:ext uri="{BB962C8B-B14F-4D97-AF65-F5344CB8AC3E}">
        <p14:creationId xmlns:p14="http://schemas.microsoft.com/office/powerpoint/2010/main" val="180924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C146-B764-834F-B10D-3EFE23A5DBD1}"/>
              </a:ext>
            </a:extLst>
          </p:cNvPr>
          <p:cNvSpPr>
            <a:spLocks noGrp="1"/>
          </p:cNvSpPr>
          <p:nvPr>
            <p:ph type="title"/>
          </p:nvPr>
        </p:nvSpPr>
        <p:spPr>
          <a:xfrm>
            <a:off x="3581400" y="0"/>
            <a:ext cx="8610600" cy="1293028"/>
          </a:xfrm>
        </p:spPr>
        <p:txBody>
          <a:bodyPr/>
          <a:lstStyle/>
          <a:p>
            <a:r>
              <a:rPr lang="en-US" b="1" dirty="0">
                <a:ln>
                  <a:solidFill>
                    <a:schemeClr val="bg2">
                      <a:lumMod val="60000"/>
                      <a:lumOff val="40000"/>
                    </a:schemeClr>
                  </a:solidFill>
                </a:ln>
              </a:rPr>
              <a:t>Vei Index</a:t>
            </a:r>
          </a:p>
        </p:txBody>
      </p:sp>
      <p:sp>
        <p:nvSpPr>
          <p:cNvPr id="3" name="Content Placeholder 2">
            <a:extLst>
              <a:ext uri="{FF2B5EF4-FFF2-40B4-BE49-F238E27FC236}">
                <a16:creationId xmlns:a16="http://schemas.microsoft.com/office/drawing/2014/main" id="{4BDCA907-4075-2F44-861E-DBD9A07A52EB}"/>
              </a:ext>
            </a:extLst>
          </p:cNvPr>
          <p:cNvSpPr>
            <a:spLocks noGrp="1"/>
          </p:cNvSpPr>
          <p:nvPr>
            <p:ph sz="half" idx="1"/>
          </p:nvPr>
        </p:nvSpPr>
        <p:spPr>
          <a:xfrm>
            <a:off x="8111671" y="3903785"/>
            <a:ext cx="3878106" cy="2308329"/>
          </a:xfrm>
        </p:spPr>
        <p:txBody>
          <a:bodyPr/>
          <a:lstStyle/>
          <a:p>
            <a:pPr marL="0" indent="0">
              <a:lnSpc>
                <a:spcPct val="100000"/>
              </a:lnSpc>
              <a:buNone/>
            </a:pPr>
            <a:r>
              <a:rPr lang="en-GB" b="1" dirty="0">
                <a:ln>
                  <a:solidFill>
                    <a:schemeClr val="bg2">
                      <a:lumMod val="60000"/>
                      <a:lumOff val="40000"/>
                    </a:schemeClr>
                  </a:solidFill>
                </a:ln>
              </a:rPr>
              <a:t>The number below the scale value shows how many eruptions have been recorded in each VEI bracket in the last 10,000 years.</a:t>
            </a:r>
          </a:p>
          <a:p>
            <a:pPr marL="0" indent="0">
              <a:buNone/>
            </a:pPr>
            <a:endParaRPr lang="en-US" b="1" dirty="0">
              <a:ln>
                <a:solidFill>
                  <a:schemeClr val="bg2">
                    <a:lumMod val="60000"/>
                    <a:lumOff val="40000"/>
                  </a:schemeClr>
                </a:solidFill>
              </a:ln>
            </a:endParaRPr>
          </a:p>
        </p:txBody>
      </p:sp>
      <p:pic>
        <p:nvPicPr>
          <p:cNvPr id="6" name="Content Placeholder 5" descr="Diagram&#10;&#10;Description automatically generated">
            <a:extLst>
              <a:ext uri="{FF2B5EF4-FFF2-40B4-BE49-F238E27FC236}">
                <a16:creationId xmlns:a16="http://schemas.microsoft.com/office/drawing/2014/main" id="{3CD5E992-538E-0349-8AD4-AA2553DDAE31}"/>
              </a:ext>
            </a:extLst>
          </p:cNvPr>
          <p:cNvPicPr>
            <a:picLocks noGrp="1" noChangeAspect="1"/>
          </p:cNvPicPr>
          <p:nvPr>
            <p:ph sz="half" idx="2"/>
          </p:nvPr>
        </p:nvPicPr>
        <p:blipFill>
          <a:blip r:embed="rId3"/>
          <a:stretch>
            <a:fillRect/>
          </a:stretch>
        </p:blipFill>
        <p:spPr>
          <a:xfrm>
            <a:off x="388677" y="1125955"/>
            <a:ext cx="7498023" cy="5086159"/>
          </a:xfrm>
        </p:spPr>
      </p:pic>
      <p:sp>
        <p:nvSpPr>
          <p:cNvPr id="4" name="TextBox 3">
            <a:extLst>
              <a:ext uri="{FF2B5EF4-FFF2-40B4-BE49-F238E27FC236}">
                <a16:creationId xmlns:a16="http://schemas.microsoft.com/office/drawing/2014/main" id="{8D154AE9-0DD7-FF4A-8294-285836B2B22C}"/>
              </a:ext>
            </a:extLst>
          </p:cNvPr>
          <p:cNvSpPr txBox="1"/>
          <p:nvPr/>
        </p:nvSpPr>
        <p:spPr>
          <a:xfrm>
            <a:off x="388677" y="5732045"/>
            <a:ext cx="6217920" cy="646331"/>
          </a:xfrm>
          <a:prstGeom prst="rect">
            <a:avLst/>
          </a:prstGeom>
          <a:noFill/>
        </p:spPr>
        <p:txBody>
          <a:bodyPr wrap="square" rtlCol="0">
            <a:spAutoFit/>
          </a:bodyPr>
          <a:lstStyle/>
          <a:p>
            <a:r>
              <a:rPr lang="en-GB" dirty="0">
                <a:hlinkClick r:id="rId4"/>
              </a:rPr>
              <a:t>https://www.turkvolc.com/eruption-size</a:t>
            </a:r>
            <a:endParaRPr lang="en-GB" dirty="0"/>
          </a:p>
          <a:p>
            <a:endParaRPr lang="en-US" dirty="0"/>
          </a:p>
        </p:txBody>
      </p:sp>
    </p:spTree>
    <p:extLst>
      <p:ext uri="{BB962C8B-B14F-4D97-AF65-F5344CB8AC3E}">
        <p14:creationId xmlns:p14="http://schemas.microsoft.com/office/powerpoint/2010/main" val="2079253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3F8F-EB67-BF42-A9A5-BA3C3F6376EA}"/>
              </a:ext>
            </a:extLst>
          </p:cNvPr>
          <p:cNvSpPr>
            <a:spLocks noGrp="1"/>
          </p:cNvSpPr>
          <p:nvPr>
            <p:ph type="title"/>
          </p:nvPr>
        </p:nvSpPr>
        <p:spPr>
          <a:xfrm>
            <a:off x="3476171" y="217324"/>
            <a:ext cx="8610600" cy="1293028"/>
          </a:xfrm>
        </p:spPr>
        <p:txBody>
          <a:bodyPr/>
          <a:lstStyle/>
          <a:p>
            <a:r>
              <a:rPr lang="en-US" b="1" dirty="0">
                <a:ln>
                  <a:solidFill>
                    <a:schemeClr val="bg2">
                      <a:lumMod val="60000"/>
                      <a:lumOff val="40000"/>
                    </a:schemeClr>
                  </a:solidFill>
                </a:ln>
              </a:rPr>
              <a:t>Geographic Location</a:t>
            </a:r>
            <a:br>
              <a:rPr lang="en-US" b="1" dirty="0">
                <a:ln>
                  <a:solidFill>
                    <a:schemeClr val="bg2">
                      <a:lumMod val="60000"/>
                      <a:lumOff val="40000"/>
                    </a:schemeClr>
                  </a:solidFill>
                </a:ln>
              </a:rPr>
            </a:br>
            <a:endParaRPr lang="en-US" b="1" dirty="0">
              <a:ln>
                <a:solidFill>
                  <a:schemeClr val="bg2">
                    <a:lumMod val="60000"/>
                    <a:lumOff val="40000"/>
                  </a:schemeClr>
                </a:solidFill>
              </a:ln>
            </a:endParaRPr>
          </a:p>
        </p:txBody>
      </p:sp>
      <p:sp>
        <p:nvSpPr>
          <p:cNvPr id="7" name="Content Placeholder 8">
            <a:extLst>
              <a:ext uri="{FF2B5EF4-FFF2-40B4-BE49-F238E27FC236}">
                <a16:creationId xmlns:a16="http://schemas.microsoft.com/office/drawing/2014/main" id="{025796E5-7267-EA42-B75E-F2A7CB72CE32}"/>
              </a:ext>
            </a:extLst>
          </p:cNvPr>
          <p:cNvSpPr>
            <a:spLocks noGrp="1"/>
          </p:cNvSpPr>
          <p:nvPr>
            <p:ph sz="half" idx="1"/>
          </p:nvPr>
        </p:nvSpPr>
        <p:spPr>
          <a:xfrm>
            <a:off x="359229" y="2090052"/>
            <a:ext cx="3487057" cy="4107367"/>
          </a:xfrm>
        </p:spPr>
        <p:txBody>
          <a:bodyPr>
            <a:normAutofit/>
          </a:bodyPr>
          <a:lstStyle/>
          <a:p>
            <a:r>
              <a:rPr lang="en-US" sz="2000" b="1" dirty="0">
                <a:ln>
                  <a:solidFill>
                    <a:schemeClr val="bg2">
                      <a:lumMod val="60000"/>
                      <a:lumOff val="40000"/>
                    </a:schemeClr>
                  </a:solidFill>
                </a:ln>
              </a:rPr>
              <a:t>The location of volcanoes follow the tectonic plates across the earth</a:t>
            </a:r>
          </a:p>
          <a:p>
            <a:r>
              <a:rPr lang="en-US" sz="2000" b="1" dirty="0">
                <a:ln>
                  <a:solidFill>
                    <a:schemeClr val="bg2">
                      <a:lumMod val="60000"/>
                      <a:lumOff val="40000"/>
                    </a:schemeClr>
                  </a:solidFill>
                </a:ln>
              </a:rPr>
              <a:t>The ring of fire around the Pacific Ocean is especially noticeable as volcanic</a:t>
            </a:r>
          </a:p>
        </p:txBody>
      </p:sp>
      <p:pic>
        <p:nvPicPr>
          <p:cNvPr id="9" name="Content Placeholder 4" descr="Map&#10;&#10;Description automatically generated">
            <a:extLst>
              <a:ext uri="{FF2B5EF4-FFF2-40B4-BE49-F238E27FC236}">
                <a16:creationId xmlns:a16="http://schemas.microsoft.com/office/drawing/2014/main" id="{858ED280-99EF-6447-A82A-E25932C508D1}"/>
              </a:ext>
            </a:extLst>
          </p:cNvPr>
          <p:cNvPicPr>
            <a:picLocks noGrp="1" noChangeAspect="1"/>
          </p:cNvPicPr>
          <p:nvPr>
            <p:ph sz="half" idx="2"/>
          </p:nvPr>
        </p:nvPicPr>
        <p:blipFill>
          <a:blip r:embed="rId3"/>
          <a:stretch>
            <a:fillRect/>
          </a:stretch>
        </p:blipFill>
        <p:spPr>
          <a:xfrm>
            <a:off x="3991428" y="1203539"/>
            <a:ext cx="8095343" cy="4993880"/>
          </a:xfrm>
          <a:prstGeom prst="rect">
            <a:avLst/>
          </a:prstGeom>
        </p:spPr>
      </p:pic>
    </p:spTree>
    <p:extLst>
      <p:ext uri="{BB962C8B-B14F-4D97-AF65-F5344CB8AC3E}">
        <p14:creationId xmlns:p14="http://schemas.microsoft.com/office/powerpoint/2010/main" val="133495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D3C3-1246-D847-832D-4F14846911EA}"/>
              </a:ext>
            </a:extLst>
          </p:cNvPr>
          <p:cNvSpPr>
            <a:spLocks noGrp="1"/>
          </p:cNvSpPr>
          <p:nvPr>
            <p:ph type="title"/>
          </p:nvPr>
        </p:nvSpPr>
        <p:spPr>
          <a:xfrm>
            <a:off x="3454886" y="0"/>
            <a:ext cx="8610600" cy="1293028"/>
          </a:xfrm>
        </p:spPr>
        <p:txBody>
          <a:bodyPr/>
          <a:lstStyle/>
          <a:p>
            <a:r>
              <a:rPr lang="en-US" b="1" dirty="0">
                <a:ln>
                  <a:solidFill>
                    <a:schemeClr val="bg2">
                      <a:lumMod val="60000"/>
                      <a:lumOff val="40000"/>
                    </a:schemeClr>
                  </a:solidFill>
                </a:ln>
              </a:rPr>
              <a:t>elevation</a:t>
            </a:r>
          </a:p>
        </p:txBody>
      </p:sp>
      <p:sp>
        <p:nvSpPr>
          <p:cNvPr id="3" name="Content Placeholder 2">
            <a:extLst>
              <a:ext uri="{FF2B5EF4-FFF2-40B4-BE49-F238E27FC236}">
                <a16:creationId xmlns:a16="http://schemas.microsoft.com/office/drawing/2014/main" id="{0CB06165-2852-4741-A4F0-1CCC450FBBA4}"/>
              </a:ext>
            </a:extLst>
          </p:cNvPr>
          <p:cNvSpPr>
            <a:spLocks noGrp="1"/>
          </p:cNvSpPr>
          <p:nvPr>
            <p:ph sz="half" idx="1"/>
          </p:nvPr>
        </p:nvSpPr>
        <p:spPr>
          <a:xfrm>
            <a:off x="277833" y="1293028"/>
            <a:ext cx="3074967" cy="5237649"/>
          </a:xfrm>
        </p:spPr>
        <p:txBody>
          <a:bodyPr>
            <a:normAutofit/>
          </a:bodyPr>
          <a:lstStyle/>
          <a:p>
            <a:endParaRPr lang="en-US" sz="2000" b="1" dirty="0">
              <a:ln>
                <a:solidFill>
                  <a:schemeClr val="bg2">
                    <a:lumMod val="60000"/>
                    <a:lumOff val="40000"/>
                  </a:schemeClr>
                </a:solidFill>
              </a:ln>
            </a:endParaRPr>
          </a:p>
          <a:p>
            <a:r>
              <a:rPr lang="en-US" sz="2000" b="1" dirty="0">
                <a:ln>
                  <a:solidFill>
                    <a:schemeClr val="bg2">
                      <a:lumMod val="60000"/>
                      <a:lumOff val="40000"/>
                    </a:schemeClr>
                  </a:solidFill>
                </a:ln>
              </a:rPr>
              <a:t>Straight line pattern shows repeated eruptions of the same volcano</a:t>
            </a:r>
          </a:p>
          <a:p>
            <a:r>
              <a:rPr lang="en-US" sz="2000" b="1" dirty="0">
                <a:ln>
                  <a:solidFill>
                    <a:schemeClr val="bg2">
                      <a:lumMod val="60000"/>
                      <a:lumOff val="40000"/>
                    </a:schemeClr>
                  </a:solidFill>
                </a:ln>
              </a:rPr>
              <a:t>Many more eruptions noticeable since 1800s</a:t>
            </a:r>
          </a:p>
          <a:p>
            <a:r>
              <a:rPr lang="en-US" sz="2000" b="1" dirty="0">
                <a:ln>
                  <a:solidFill>
                    <a:schemeClr val="bg2">
                      <a:lumMod val="60000"/>
                      <a:lumOff val="40000"/>
                    </a:schemeClr>
                  </a:solidFill>
                </a:ln>
              </a:rPr>
              <a:t>91% have a VEI of 3 or lower </a:t>
            </a:r>
          </a:p>
          <a:p>
            <a:r>
              <a:rPr lang="en-US" sz="2000" b="1" dirty="0">
                <a:ln>
                  <a:solidFill>
                    <a:schemeClr val="bg2">
                      <a:lumMod val="60000"/>
                      <a:lumOff val="40000"/>
                    </a:schemeClr>
                  </a:solidFill>
                </a:ln>
              </a:rPr>
              <a:t>Of all the known eruptions in the past 10,000 years only 8 had a VEI of 7</a:t>
            </a:r>
          </a:p>
          <a:p>
            <a:r>
              <a:rPr lang="en-US" sz="2000" b="1" dirty="0">
                <a:ln>
                  <a:solidFill>
                    <a:schemeClr val="bg2">
                      <a:lumMod val="60000"/>
                      <a:lumOff val="40000"/>
                    </a:schemeClr>
                  </a:solidFill>
                </a:ln>
              </a:rPr>
              <a:t>No discernible pattern otherwise</a:t>
            </a:r>
          </a:p>
          <a:p>
            <a:endParaRPr lang="en-US" sz="2000" b="1" dirty="0">
              <a:ln>
                <a:solidFill>
                  <a:schemeClr val="bg2">
                    <a:lumMod val="60000"/>
                    <a:lumOff val="40000"/>
                  </a:schemeClr>
                </a:solidFill>
              </a:ln>
            </a:endParaRPr>
          </a:p>
        </p:txBody>
      </p:sp>
      <p:pic>
        <p:nvPicPr>
          <p:cNvPr id="5" name="Content Placeholder 4" descr="Diagram&#10;&#10;Description automatically generated">
            <a:extLst>
              <a:ext uri="{FF2B5EF4-FFF2-40B4-BE49-F238E27FC236}">
                <a16:creationId xmlns:a16="http://schemas.microsoft.com/office/drawing/2014/main" id="{972E95EF-5594-1749-8A92-59F02BE2C145}"/>
              </a:ext>
            </a:extLst>
          </p:cNvPr>
          <p:cNvPicPr>
            <a:picLocks noChangeAspect="1"/>
          </p:cNvPicPr>
          <p:nvPr/>
        </p:nvPicPr>
        <p:blipFill>
          <a:blip r:embed="rId3"/>
          <a:stretch>
            <a:fillRect/>
          </a:stretch>
        </p:blipFill>
        <p:spPr>
          <a:xfrm>
            <a:off x="3583462" y="1293028"/>
            <a:ext cx="8482024" cy="5237649"/>
          </a:xfrm>
          <a:prstGeom prst="rect">
            <a:avLst/>
          </a:prstGeom>
        </p:spPr>
      </p:pic>
    </p:spTree>
    <p:extLst>
      <p:ext uri="{BB962C8B-B14F-4D97-AF65-F5344CB8AC3E}">
        <p14:creationId xmlns:p14="http://schemas.microsoft.com/office/powerpoint/2010/main" val="42191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3EA3-61DF-BB42-AFB8-25FD51330469}"/>
              </a:ext>
            </a:extLst>
          </p:cNvPr>
          <p:cNvSpPr>
            <a:spLocks noGrp="1"/>
          </p:cNvSpPr>
          <p:nvPr>
            <p:ph type="title"/>
          </p:nvPr>
        </p:nvSpPr>
        <p:spPr>
          <a:xfrm>
            <a:off x="3356393" y="25339"/>
            <a:ext cx="8610600" cy="1293028"/>
          </a:xfrm>
        </p:spPr>
        <p:txBody>
          <a:bodyPr/>
          <a:lstStyle/>
          <a:p>
            <a:r>
              <a:rPr lang="en-US" b="1" dirty="0">
                <a:ln>
                  <a:solidFill>
                    <a:schemeClr val="bg2">
                      <a:lumMod val="60000"/>
                      <a:lumOff val="40000"/>
                    </a:schemeClr>
                  </a:solidFill>
                </a:ln>
              </a:rPr>
              <a:t>Elevation by volcano type</a:t>
            </a:r>
          </a:p>
        </p:txBody>
      </p:sp>
      <p:sp>
        <p:nvSpPr>
          <p:cNvPr id="3" name="Content Placeholder 2">
            <a:extLst>
              <a:ext uri="{FF2B5EF4-FFF2-40B4-BE49-F238E27FC236}">
                <a16:creationId xmlns:a16="http://schemas.microsoft.com/office/drawing/2014/main" id="{D3AC14A8-748E-BC42-B1C0-8A82607496F4}"/>
              </a:ext>
            </a:extLst>
          </p:cNvPr>
          <p:cNvSpPr>
            <a:spLocks noGrp="1"/>
          </p:cNvSpPr>
          <p:nvPr>
            <p:ph sz="half" idx="1"/>
          </p:nvPr>
        </p:nvSpPr>
        <p:spPr>
          <a:xfrm>
            <a:off x="225007" y="2049414"/>
            <a:ext cx="3276600" cy="4024125"/>
          </a:xfrm>
        </p:spPr>
        <p:txBody>
          <a:bodyPr/>
          <a:lstStyle/>
          <a:p>
            <a:r>
              <a:rPr lang="en-US" sz="2400" b="1" dirty="0">
                <a:ln>
                  <a:solidFill>
                    <a:schemeClr val="bg2">
                      <a:lumMod val="60000"/>
                      <a:lumOff val="40000"/>
                    </a:schemeClr>
                  </a:solidFill>
                </a:ln>
              </a:rPr>
              <a:t>No real pattern noticeable</a:t>
            </a:r>
          </a:p>
          <a:p>
            <a:r>
              <a:rPr lang="en-US" sz="2400" b="1" dirty="0">
                <a:ln>
                  <a:solidFill>
                    <a:schemeClr val="bg2">
                      <a:lumMod val="60000"/>
                      <a:lumOff val="40000"/>
                    </a:schemeClr>
                  </a:solidFill>
                </a:ln>
              </a:rPr>
              <a:t>Majority of the volcanoes are stratovolcanoes</a:t>
            </a:r>
          </a:p>
          <a:p>
            <a:r>
              <a:rPr lang="en-US" sz="2400" b="1" dirty="0">
                <a:ln>
                  <a:solidFill>
                    <a:schemeClr val="bg2">
                      <a:lumMod val="60000"/>
                      <a:lumOff val="40000"/>
                    </a:schemeClr>
                  </a:solidFill>
                </a:ln>
              </a:rPr>
              <a:t>Subglacial volcanoes can be seen to be below 0m elevation</a:t>
            </a:r>
          </a:p>
          <a:p>
            <a:endParaRPr lang="en-US" b="1" dirty="0">
              <a:ln>
                <a:solidFill>
                  <a:schemeClr val="bg2">
                    <a:lumMod val="60000"/>
                    <a:lumOff val="40000"/>
                  </a:schemeClr>
                </a:solidFill>
              </a:ln>
            </a:endParaRPr>
          </a:p>
        </p:txBody>
      </p:sp>
      <p:pic>
        <p:nvPicPr>
          <p:cNvPr id="5" name="Content Placeholder 4">
            <a:extLst>
              <a:ext uri="{FF2B5EF4-FFF2-40B4-BE49-F238E27FC236}">
                <a16:creationId xmlns:a16="http://schemas.microsoft.com/office/drawing/2014/main" id="{1AE6428C-D0CF-C242-BBBB-86C7E2B84C5B}"/>
              </a:ext>
            </a:extLst>
          </p:cNvPr>
          <p:cNvPicPr>
            <a:picLocks noChangeAspect="1"/>
          </p:cNvPicPr>
          <p:nvPr/>
        </p:nvPicPr>
        <p:blipFill>
          <a:blip r:embed="rId3"/>
          <a:stretch>
            <a:fillRect/>
          </a:stretch>
        </p:blipFill>
        <p:spPr>
          <a:xfrm>
            <a:off x="3962400" y="1590060"/>
            <a:ext cx="8004593" cy="4942835"/>
          </a:xfrm>
          <a:prstGeom prst="rect">
            <a:avLst/>
          </a:prstGeom>
        </p:spPr>
      </p:pic>
    </p:spTree>
    <p:extLst>
      <p:ext uri="{BB962C8B-B14F-4D97-AF65-F5344CB8AC3E}">
        <p14:creationId xmlns:p14="http://schemas.microsoft.com/office/powerpoint/2010/main" val="36629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1313</TotalTime>
  <Words>1847</Words>
  <Application>Microsoft Macintosh PowerPoint</Application>
  <PresentationFormat>Widescreen</PresentationFormat>
  <Paragraphs>277</Paragraphs>
  <Slides>23</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Lucida Grande</vt:lpstr>
      <vt:lpstr>Vapor Trail</vt:lpstr>
      <vt:lpstr>Volcanoes</vt:lpstr>
      <vt:lpstr>Presentation Content</vt:lpstr>
      <vt:lpstr>Data Sources</vt:lpstr>
      <vt:lpstr>Data Cleaning</vt:lpstr>
      <vt:lpstr>Questions</vt:lpstr>
      <vt:lpstr>Vei Index</vt:lpstr>
      <vt:lpstr>Geographic Location </vt:lpstr>
      <vt:lpstr>elevation</vt:lpstr>
      <vt:lpstr>Elevation by volcano type</vt:lpstr>
      <vt:lpstr>Number of eruptions by volcano</vt:lpstr>
      <vt:lpstr>Repeat erupters</vt:lpstr>
      <vt:lpstr>Questions</vt:lpstr>
      <vt:lpstr>Deaths caused by volcanoes</vt:lpstr>
      <vt:lpstr>Population</vt:lpstr>
      <vt:lpstr>VEI index</vt:lpstr>
      <vt:lpstr>Indonesia volcanoes</vt:lpstr>
      <vt:lpstr>PowerPoint Presentation</vt:lpstr>
      <vt:lpstr>PowerPoint Presentation</vt:lpstr>
      <vt:lpstr>Questions</vt:lpstr>
      <vt:lpstr>The future</vt:lpstr>
      <vt:lpstr>PowerPoint Presentation</vt:lpstr>
      <vt:lpstr>Thank You</vt:lpstr>
      <vt:lpstr>References/Acknowledgements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Burns</dc:creator>
  <cp:lastModifiedBy>Lucy Burns</cp:lastModifiedBy>
  <cp:revision>113</cp:revision>
  <dcterms:created xsi:type="dcterms:W3CDTF">2022-03-11T12:05:54Z</dcterms:created>
  <dcterms:modified xsi:type="dcterms:W3CDTF">2022-03-14T17:52:18Z</dcterms:modified>
</cp:coreProperties>
</file>